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6" r:id="rId2"/>
    <p:sldId id="280" r:id="rId3"/>
    <p:sldId id="267" r:id="rId4"/>
    <p:sldId id="269" r:id="rId5"/>
    <p:sldId id="268" r:id="rId6"/>
    <p:sldId id="270" r:id="rId7"/>
    <p:sldId id="281" r:id="rId8"/>
    <p:sldId id="271" r:id="rId9"/>
    <p:sldId id="287" r:id="rId10"/>
    <p:sldId id="286" r:id="rId11"/>
    <p:sldId id="288" r:id="rId12"/>
    <p:sldId id="272" r:id="rId13"/>
    <p:sldId id="282" r:id="rId14"/>
    <p:sldId id="273" r:id="rId15"/>
    <p:sldId id="289" r:id="rId16"/>
    <p:sldId id="257" r:id="rId17"/>
    <p:sldId id="258" r:id="rId18"/>
    <p:sldId id="264" r:id="rId19"/>
    <p:sldId id="261" r:id="rId20"/>
    <p:sldId id="263" r:id="rId21"/>
    <p:sldId id="256" r:id="rId22"/>
    <p:sldId id="274" r:id="rId23"/>
    <p:sldId id="275" r:id="rId24"/>
    <p:sldId id="283" r:id="rId25"/>
    <p:sldId id="277" r:id="rId26"/>
    <p:sldId id="284" r:id="rId27"/>
    <p:sldId id="278" r:id="rId28"/>
    <p:sldId id="276" r:id="rId29"/>
    <p:sldId id="290" r:id="rId30"/>
    <p:sldId id="279"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896" y="-9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E7B5F9-B4A6-844F-8F4F-2DB25C3BCC74}" type="datetimeFigureOut">
              <a:rPr lang="en-US" smtClean="0"/>
              <a:t>10/23/13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29E026-60FA-8647-8E40-9A215B5D3D97}" type="slidenum">
              <a:rPr lang="en-US" smtClean="0"/>
              <a:t>‹#›</a:t>
            </a:fld>
            <a:endParaRPr lang="en-US"/>
          </a:p>
        </p:txBody>
      </p:sp>
    </p:spTree>
    <p:extLst>
      <p:ext uri="{BB962C8B-B14F-4D97-AF65-F5344CB8AC3E}">
        <p14:creationId xmlns:p14="http://schemas.microsoft.com/office/powerpoint/2010/main" val="360674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C01DF-90F6-41BC-AE8E-93847F9AE5ED}" type="datetimeFigureOut">
              <a:rPr lang="en-US" smtClean="0"/>
              <a:t>10/22/13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88DFA5-8C4A-473A-B077-0C03371BF607}" type="slidenum">
              <a:rPr lang="en-US" smtClean="0"/>
              <a:t>‹#›</a:t>
            </a:fld>
            <a:endParaRPr lang="en-US"/>
          </a:p>
        </p:txBody>
      </p:sp>
    </p:spTree>
    <p:extLst>
      <p:ext uri="{BB962C8B-B14F-4D97-AF65-F5344CB8AC3E}">
        <p14:creationId xmlns:p14="http://schemas.microsoft.com/office/powerpoint/2010/main" val="1625640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C5185-0E02-3844-AE6B-4954CB17AC62}" type="slidenum">
              <a:rPr lang="en-US" smtClean="0"/>
              <a:t>3</a:t>
            </a:fld>
            <a:endParaRPr lang="en-US"/>
          </a:p>
        </p:txBody>
      </p:sp>
    </p:spTree>
    <p:extLst>
      <p:ext uri="{BB962C8B-B14F-4D97-AF65-F5344CB8AC3E}">
        <p14:creationId xmlns:p14="http://schemas.microsoft.com/office/powerpoint/2010/main" val="3405739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88DFA5-8C4A-473A-B077-0C03371BF607}" type="slidenum">
              <a:rPr lang="en-US" smtClean="0"/>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88DFA5-8C4A-473A-B077-0C03371BF607}" type="slidenum">
              <a:rPr lang="en-US" smtClean="0"/>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88DFA5-8C4A-473A-B077-0C03371BF607}" type="slidenum">
              <a:rPr lang="en-US" smtClean="0"/>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C5185-0E02-3844-AE6B-4954CB17AC62}" type="slidenum">
              <a:rPr lang="en-US" smtClean="0"/>
              <a:t>28</a:t>
            </a:fld>
            <a:endParaRPr lang="en-US"/>
          </a:p>
        </p:txBody>
      </p:sp>
    </p:spTree>
    <p:extLst>
      <p:ext uri="{BB962C8B-B14F-4D97-AF65-F5344CB8AC3E}">
        <p14:creationId xmlns:p14="http://schemas.microsoft.com/office/powerpoint/2010/main" val="3405739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C5185-0E02-3844-AE6B-4954CB17AC62}" type="slidenum">
              <a:rPr lang="en-US" smtClean="0"/>
              <a:t>29</a:t>
            </a:fld>
            <a:endParaRPr lang="en-US"/>
          </a:p>
        </p:txBody>
      </p:sp>
    </p:spTree>
    <p:extLst>
      <p:ext uri="{BB962C8B-B14F-4D97-AF65-F5344CB8AC3E}">
        <p14:creationId xmlns:p14="http://schemas.microsoft.com/office/powerpoint/2010/main" val="340573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4CD82-133F-2649-8DA3-1BF8211B1B5C}" type="slidenum">
              <a:rPr lang="en-US" smtClean="0"/>
              <a:pPr/>
              <a:t>5</a:t>
            </a:fld>
            <a:endParaRPr lang="en-US"/>
          </a:p>
        </p:txBody>
      </p:sp>
    </p:spTree>
    <p:extLst>
      <p:ext uri="{BB962C8B-B14F-4D97-AF65-F5344CB8AC3E}">
        <p14:creationId xmlns:p14="http://schemas.microsoft.com/office/powerpoint/2010/main" val="302597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C5185-0E02-3844-AE6B-4954CB17AC62}" type="slidenum">
              <a:rPr lang="en-US" smtClean="0"/>
              <a:t>8</a:t>
            </a:fld>
            <a:endParaRPr lang="en-US"/>
          </a:p>
        </p:txBody>
      </p:sp>
    </p:spTree>
    <p:extLst>
      <p:ext uri="{BB962C8B-B14F-4D97-AF65-F5344CB8AC3E}">
        <p14:creationId xmlns:p14="http://schemas.microsoft.com/office/powerpoint/2010/main" val="3405739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C5185-0E02-3844-AE6B-4954CB17AC62}" type="slidenum">
              <a:rPr lang="en-US" smtClean="0"/>
              <a:t>10</a:t>
            </a:fld>
            <a:endParaRPr lang="en-US"/>
          </a:p>
        </p:txBody>
      </p:sp>
    </p:spTree>
    <p:extLst>
      <p:ext uri="{BB962C8B-B14F-4D97-AF65-F5344CB8AC3E}">
        <p14:creationId xmlns:p14="http://schemas.microsoft.com/office/powerpoint/2010/main" val="3405739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C5185-0E02-3844-AE6B-4954CB17AC62}" type="slidenum">
              <a:rPr lang="en-US" smtClean="0"/>
              <a:t>14</a:t>
            </a:fld>
            <a:endParaRPr lang="en-US"/>
          </a:p>
        </p:txBody>
      </p:sp>
    </p:spTree>
    <p:extLst>
      <p:ext uri="{BB962C8B-B14F-4D97-AF65-F5344CB8AC3E}">
        <p14:creationId xmlns:p14="http://schemas.microsoft.com/office/powerpoint/2010/main" val="340573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C5185-0E02-3844-AE6B-4954CB17AC62}" type="slidenum">
              <a:rPr lang="en-US" smtClean="0"/>
              <a:t>15</a:t>
            </a:fld>
            <a:endParaRPr lang="en-US"/>
          </a:p>
        </p:txBody>
      </p:sp>
    </p:spTree>
    <p:extLst>
      <p:ext uri="{BB962C8B-B14F-4D97-AF65-F5344CB8AC3E}">
        <p14:creationId xmlns:p14="http://schemas.microsoft.com/office/powerpoint/2010/main" val="3405739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88DFA5-8C4A-473A-B077-0C03371BF607}" type="slidenum">
              <a:rPr lang="en-US" smtClean="0"/>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88DFA5-8C4A-473A-B077-0C03371BF607}" type="slidenum">
              <a:rPr lang="en-US" smtClean="0"/>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88DFA5-8C4A-473A-B077-0C03371BF607}" type="slidenum">
              <a:rPr lang="en-US" smtClean="0"/>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2247CA-8071-4A95-A120-3359897E5B47}" type="datetimeFigureOut">
              <a:rPr lang="en-US" smtClean="0"/>
              <a:t>10/22/13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4815D-1C7C-4D41-BE41-DE1F3EC2E4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247CA-8071-4A95-A120-3359897E5B47}" type="datetimeFigureOut">
              <a:rPr lang="en-US" smtClean="0"/>
              <a:t>10/22/13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4815D-1C7C-4D41-BE41-DE1F3EC2E4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247CA-8071-4A95-A120-3359897E5B47}" type="datetimeFigureOut">
              <a:rPr lang="en-US" smtClean="0"/>
              <a:t>10/22/13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4815D-1C7C-4D41-BE41-DE1F3EC2E4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247CA-8071-4A95-A120-3359897E5B47}" type="datetimeFigureOut">
              <a:rPr lang="en-US" smtClean="0"/>
              <a:t>10/22/13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4815D-1C7C-4D41-BE41-DE1F3EC2E4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2247CA-8071-4A95-A120-3359897E5B47}" type="datetimeFigureOut">
              <a:rPr lang="en-US" smtClean="0"/>
              <a:t>10/22/13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4815D-1C7C-4D41-BE41-DE1F3EC2E4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2247CA-8071-4A95-A120-3359897E5B47}" type="datetimeFigureOut">
              <a:rPr lang="en-US" smtClean="0"/>
              <a:t>10/22/13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4815D-1C7C-4D41-BE41-DE1F3EC2E4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2247CA-8071-4A95-A120-3359897E5B47}" type="datetimeFigureOut">
              <a:rPr lang="en-US" smtClean="0"/>
              <a:t>10/22/13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54815D-1C7C-4D41-BE41-DE1F3EC2E4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2247CA-8071-4A95-A120-3359897E5B47}" type="datetimeFigureOut">
              <a:rPr lang="en-US" smtClean="0"/>
              <a:t>10/22/13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54815D-1C7C-4D41-BE41-DE1F3EC2E4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247CA-8071-4A95-A120-3359897E5B47}" type="datetimeFigureOut">
              <a:rPr lang="en-US" smtClean="0"/>
              <a:t>10/22/13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54815D-1C7C-4D41-BE41-DE1F3EC2E4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247CA-8071-4A95-A120-3359897E5B47}" type="datetimeFigureOut">
              <a:rPr lang="en-US" smtClean="0"/>
              <a:t>10/22/13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4815D-1C7C-4D41-BE41-DE1F3EC2E4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247CA-8071-4A95-A120-3359897E5B47}" type="datetimeFigureOut">
              <a:rPr lang="en-US" smtClean="0"/>
              <a:t>10/22/13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4815D-1C7C-4D41-BE41-DE1F3EC2E4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247CA-8071-4A95-A120-3359897E5B47}" type="datetimeFigureOut">
              <a:rPr lang="en-US" smtClean="0"/>
              <a:t>10/22/13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4815D-1C7C-4D41-BE41-DE1F3EC2E4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8900" y="812800"/>
            <a:ext cx="6388100" cy="1524000"/>
          </a:xfrm>
        </p:spPr>
        <p:txBody>
          <a:bodyPr>
            <a:noAutofit/>
          </a:bodyPr>
          <a:lstStyle/>
          <a:p>
            <a:r>
              <a:rPr lang="en-US" sz="5400" b="1" baseline="30000" dirty="0">
                <a:latin typeface="Baskerville SemiBold"/>
                <a:cs typeface="Baskerville SemiBold"/>
              </a:rPr>
              <a:t>Holding in the </a:t>
            </a:r>
            <a:r>
              <a:rPr lang="en-US" sz="5400" b="1" baseline="30000" dirty="0" smtClean="0">
                <a:latin typeface="Baskerville SemiBold"/>
                <a:cs typeface="Baskerville SemiBold"/>
              </a:rPr>
              <a:t>Bottom</a:t>
            </a:r>
            <a:br>
              <a:rPr lang="en-US" sz="5400" b="1" baseline="30000" dirty="0" smtClean="0">
                <a:latin typeface="Baskerville SemiBold"/>
                <a:cs typeface="Baskerville SemiBold"/>
              </a:rPr>
            </a:br>
            <a:r>
              <a:rPr lang="en-US" sz="5400" b="1" baseline="30000" dirty="0" smtClean="0">
                <a:latin typeface="Baskerville SemiBold"/>
                <a:cs typeface="Baskerville SemiBold"/>
              </a:rPr>
              <a:t>While </a:t>
            </a:r>
            <a:r>
              <a:rPr lang="en-US" sz="5400" b="1" baseline="30000" dirty="0">
                <a:latin typeface="Baskerville SemiBold"/>
                <a:cs typeface="Baskerville SemiBold"/>
              </a:rPr>
              <a:t>Sustaining the Top: </a:t>
            </a:r>
            <a:r>
              <a:rPr lang="en-US" sz="5400" b="1" baseline="30000" dirty="0" smtClean="0">
                <a:latin typeface="Baskerville SemiBold"/>
                <a:cs typeface="Baskerville SemiBold"/>
              </a:rPr>
              <a:t/>
            </a:r>
            <a:br>
              <a:rPr lang="en-US" sz="5400" b="1" baseline="30000" dirty="0" smtClean="0">
                <a:latin typeface="Baskerville SemiBold"/>
                <a:cs typeface="Baskerville SemiBold"/>
              </a:rPr>
            </a:br>
            <a:r>
              <a:rPr lang="en-US" sz="5400" b="1" baseline="30000" dirty="0" smtClean="0">
                <a:latin typeface="Baskerville SemiBold"/>
                <a:cs typeface="Baskerville SemiBold"/>
              </a:rPr>
              <a:t>A </a:t>
            </a:r>
            <a:r>
              <a:rPr lang="en-US" sz="5400" b="1" baseline="30000" dirty="0">
                <a:latin typeface="Baskerville SemiBold"/>
                <a:cs typeface="Baskerville SemiBold"/>
              </a:rPr>
              <a:t>Balanced Approach for L2 Reading Instruction</a:t>
            </a:r>
            <a:endParaRPr lang="en-US" sz="5400" baseline="30000" dirty="0">
              <a:latin typeface="Baskerville SemiBold"/>
            </a:endParaRPr>
          </a:p>
        </p:txBody>
      </p:sp>
      <p:sp>
        <p:nvSpPr>
          <p:cNvPr id="3" name="Subtitle 2"/>
          <p:cNvSpPr>
            <a:spLocks noGrp="1"/>
          </p:cNvSpPr>
          <p:nvPr>
            <p:ph type="subTitle" idx="1"/>
          </p:nvPr>
        </p:nvSpPr>
        <p:spPr>
          <a:xfrm>
            <a:off x="1397000" y="3810000"/>
            <a:ext cx="6858000" cy="990600"/>
          </a:xfrm>
        </p:spPr>
        <p:txBody>
          <a:bodyPr>
            <a:noAutofit/>
          </a:bodyPr>
          <a:lstStyle/>
          <a:p>
            <a:pPr algn="r"/>
            <a:r>
              <a:rPr lang="en-US" dirty="0">
                <a:latin typeface="Baskerville"/>
                <a:cs typeface="Baskerville"/>
              </a:rPr>
              <a:t>Neil J Anderson</a:t>
            </a:r>
          </a:p>
          <a:p>
            <a:pPr algn="r"/>
            <a:r>
              <a:rPr lang="en-US" dirty="0">
                <a:latin typeface="Baskerville"/>
                <a:cs typeface="Baskerville"/>
              </a:rPr>
              <a:t>Brigham Young University</a:t>
            </a:r>
          </a:p>
          <a:p>
            <a:pPr algn="r"/>
            <a:r>
              <a:rPr lang="en-US" dirty="0">
                <a:latin typeface="Baskerville"/>
                <a:cs typeface="Baskerville"/>
              </a:rPr>
              <a:t>Provo, </a:t>
            </a:r>
            <a:r>
              <a:rPr lang="en-US" dirty="0" smtClean="0">
                <a:latin typeface="Baskerville"/>
                <a:cs typeface="Baskerville"/>
              </a:rPr>
              <a:t>Utah</a:t>
            </a:r>
            <a:endParaRPr lang="en-US" dirty="0">
              <a:latin typeface="Baskerville"/>
              <a:cs typeface="Baskerville"/>
            </a:endParaRPr>
          </a:p>
        </p:txBody>
      </p:sp>
      <p:pic>
        <p:nvPicPr>
          <p:cNvPr id="4" name="Picture 5" descr="Welcome to B.Y.U. Press enter to skip to the main menu, or tab forward to sign in.">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00600"/>
            <a:ext cx="2119411"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29000"/>
            <a:ext cx="25908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11073538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1579406"/>
              </p:ext>
            </p:extLst>
          </p:nvPr>
        </p:nvGraphicFramePr>
        <p:xfrm>
          <a:off x="1003300" y="645184"/>
          <a:ext cx="7099300" cy="4739640"/>
        </p:xfrm>
        <a:graphic>
          <a:graphicData uri="http://schemas.openxmlformats.org/drawingml/2006/table">
            <a:tbl>
              <a:tblPr firstRow="1" bandRow="1">
                <a:tableStyleId>{5C22544A-7EE6-4342-B048-85BDC9FD1C3A}</a:tableStyleId>
              </a:tblPr>
              <a:tblGrid>
                <a:gridCol w="3733800"/>
                <a:gridCol w="3365500"/>
              </a:tblGrid>
              <a:tr h="1011769">
                <a:tc>
                  <a:txBody>
                    <a:bodyPr/>
                    <a:lstStyle/>
                    <a:p>
                      <a:pPr algn="ctr"/>
                      <a:r>
                        <a:rPr lang="en-US" sz="2400" dirty="0" smtClean="0">
                          <a:latin typeface="Baskerville"/>
                          <a:cs typeface="Baskerville"/>
                        </a:rPr>
                        <a:t>Cognitive Processing Strategies</a:t>
                      </a:r>
                      <a:endParaRPr lang="en-US" sz="2400" dirty="0">
                        <a:latin typeface="Baskerville"/>
                        <a:cs typeface="Baskerville"/>
                      </a:endParaRPr>
                    </a:p>
                  </a:txBody>
                  <a:tcPr/>
                </a:tc>
                <a:tc>
                  <a:txBody>
                    <a:bodyPr/>
                    <a:lstStyle/>
                    <a:p>
                      <a:pPr algn="ctr"/>
                      <a:r>
                        <a:rPr lang="en-US" sz="2400" dirty="0" smtClean="0">
                          <a:latin typeface="Baskerville"/>
                          <a:cs typeface="Baskerville"/>
                        </a:rPr>
                        <a:t>World Knowledge Base</a:t>
                      </a:r>
                      <a:endParaRPr lang="en-US" sz="2400" dirty="0">
                        <a:latin typeface="Baskerville"/>
                        <a:cs typeface="Baskerville"/>
                      </a:endParaRPr>
                    </a:p>
                  </a:txBody>
                  <a:tcPr/>
                </a:tc>
              </a:tr>
              <a:tr h="3727871">
                <a:tc>
                  <a:txBody>
                    <a:bodyPr/>
                    <a:lstStyle/>
                    <a:p>
                      <a:pPr algn="ctr"/>
                      <a:r>
                        <a:rPr lang="en-US" sz="2000" dirty="0" smtClean="0">
                          <a:latin typeface="Baskerville"/>
                          <a:cs typeface="Baskerville"/>
                        </a:rPr>
                        <a:t>Language Processing Strategies</a:t>
                      </a:r>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a:p>
                  </a:txBody>
                  <a:tcPr/>
                </a:tc>
                <a:tc>
                  <a:txBody>
                    <a:bodyPr/>
                    <a:lstStyle/>
                    <a:p>
                      <a:pPr algn="ctr"/>
                      <a:r>
                        <a:rPr lang="en-US" sz="2000" dirty="0" smtClean="0">
                          <a:latin typeface="Baskerville"/>
                          <a:cs typeface="Baskerville"/>
                        </a:rPr>
                        <a:t>Knowledge Base for Language</a:t>
                      </a:r>
                    </a:p>
                    <a:p>
                      <a:pPr algn="ctr"/>
                      <a:endParaRPr lang="en-US" sz="2400" dirty="0" smtClean="0">
                        <a:latin typeface="Baskerville"/>
                        <a:cs typeface="Baskerville"/>
                      </a:endParaRPr>
                    </a:p>
                    <a:p>
                      <a:pPr algn="ctr"/>
                      <a:endParaRPr lang="en-US" sz="2400" dirty="0">
                        <a:latin typeface="Baskerville"/>
                        <a:cs typeface="Baskerville"/>
                      </a:endParaRPr>
                    </a:p>
                  </a:txBody>
                  <a:tcPr/>
                </a:tc>
              </a:tr>
            </a:tbl>
          </a:graphicData>
        </a:graphic>
      </p:graphicFrame>
      <p:sp>
        <p:nvSpPr>
          <p:cNvPr id="5" name="Oval 4"/>
          <p:cNvSpPr/>
          <p:nvPr/>
        </p:nvSpPr>
        <p:spPr>
          <a:xfrm>
            <a:off x="1917700" y="2171700"/>
            <a:ext cx="3441700" cy="8001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n w="1905"/>
                <a:solidFill>
                  <a:schemeClr val="tx1"/>
                </a:solidFill>
                <a:effectLst>
                  <a:innerShdw blurRad="69850" dist="43180" dir="5400000">
                    <a:srgbClr val="000000">
                      <a:alpha val="65000"/>
                    </a:srgbClr>
                  </a:innerShdw>
                </a:effectLst>
                <a:latin typeface="Baskerville"/>
                <a:cs typeface="Baskerville"/>
              </a:rPr>
              <a:t>Syntactic Processing Strategies</a:t>
            </a:r>
            <a:endParaRPr lang="en-US" b="1" dirty="0">
              <a:ln w="1905"/>
              <a:solidFill>
                <a:schemeClr val="tx1"/>
              </a:solidFill>
              <a:effectLst>
                <a:innerShdw blurRad="69850" dist="43180" dir="5400000">
                  <a:srgbClr val="000000">
                    <a:alpha val="65000"/>
                  </a:srgbClr>
                </a:innerShdw>
              </a:effectLst>
              <a:latin typeface="Baskerville"/>
              <a:cs typeface="Baskerville"/>
            </a:endParaRPr>
          </a:p>
        </p:txBody>
      </p:sp>
      <p:sp>
        <p:nvSpPr>
          <p:cNvPr id="6" name="Oval 5"/>
          <p:cNvSpPr/>
          <p:nvPr/>
        </p:nvSpPr>
        <p:spPr>
          <a:xfrm>
            <a:off x="1917700" y="2971800"/>
            <a:ext cx="3441700" cy="8001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n w="1905"/>
                <a:solidFill>
                  <a:srgbClr val="000000"/>
                </a:solidFill>
                <a:effectLst>
                  <a:innerShdw blurRad="69850" dist="43180" dir="5400000">
                    <a:srgbClr val="000000">
                      <a:alpha val="65000"/>
                    </a:srgbClr>
                  </a:innerShdw>
                </a:effectLst>
                <a:latin typeface="Baskerville"/>
                <a:cs typeface="Baskerville"/>
              </a:rPr>
              <a:t>Lexical Processing Strategies</a:t>
            </a:r>
            <a:endParaRPr lang="en-US" dirty="0">
              <a:solidFill>
                <a:srgbClr val="000000"/>
              </a:solidFill>
              <a:latin typeface="Baskerville"/>
              <a:cs typeface="Baskerville"/>
            </a:endParaRPr>
          </a:p>
        </p:txBody>
      </p:sp>
      <p:sp>
        <p:nvSpPr>
          <p:cNvPr id="7" name="Oval 6"/>
          <p:cNvSpPr/>
          <p:nvPr/>
        </p:nvSpPr>
        <p:spPr>
          <a:xfrm>
            <a:off x="1917700" y="3771900"/>
            <a:ext cx="3441700" cy="8001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n w="1905"/>
                <a:solidFill>
                  <a:srgbClr val="000000"/>
                </a:solidFill>
                <a:effectLst>
                  <a:innerShdw blurRad="69850" dist="43180" dir="5400000">
                    <a:srgbClr val="000000">
                      <a:alpha val="65000"/>
                    </a:srgbClr>
                  </a:innerShdw>
                </a:effectLst>
                <a:latin typeface="Baskerville"/>
                <a:cs typeface="Baskerville"/>
              </a:rPr>
              <a:t>Orthographic Processing Strategies</a:t>
            </a:r>
            <a:endParaRPr lang="en-US" b="1" dirty="0">
              <a:ln w="1905"/>
              <a:solidFill>
                <a:srgbClr val="000000"/>
              </a:solidFill>
              <a:effectLst>
                <a:innerShdw blurRad="69850" dist="43180" dir="5400000">
                  <a:srgbClr val="000000">
                    <a:alpha val="65000"/>
                  </a:srgbClr>
                </a:innerShdw>
              </a:effectLst>
              <a:latin typeface="Baskerville"/>
              <a:cs typeface="Baskerville"/>
            </a:endParaRPr>
          </a:p>
        </p:txBody>
      </p:sp>
      <p:sp>
        <p:nvSpPr>
          <p:cNvPr id="8" name="Oval 7"/>
          <p:cNvSpPr/>
          <p:nvPr/>
        </p:nvSpPr>
        <p:spPr>
          <a:xfrm>
            <a:off x="1917700" y="4572000"/>
            <a:ext cx="3441700" cy="8001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n w="1905"/>
                <a:solidFill>
                  <a:srgbClr val="000000"/>
                </a:solidFill>
                <a:effectLst>
                  <a:innerShdw blurRad="69850" dist="43180" dir="5400000">
                    <a:srgbClr val="000000">
                      <a:alpha val="65000"/>
                    </a:srgbClr>
                  </a:innerShdw>
                </a:effectLst>
                <a:latin typeface="Baskerville"/>
                <a:cs typeface="Baskerville"/>
              </a:rPr>
              <a:t>Phonological Processing Strategies</a:t>
            </a:r>
            <a:endParaRPr lang="en-US" b="1" dirty="0">
              <a:ln w="1905"/>
              <a:solidFill>
                <a:srgbClr val="000000"/>
              </a:solidFill>
              <a:effectLst>
                <a:innerShdw blurRad="69850" dist="43180" dir="5400000">
                  <a:srgbClr val="000000">
                    <a:alpha val="65000"/>
                  </a:srgbClr>
                </a:innerShdw>
              </a:effectLst>
              <a:latin typeface="Baskerville"/>
              <a:cs typeface="Baskerville"/>
            </a:endParaRPr>
          </a:p>
        </p:txBody>
      </p:sp>
      <p:sp>
        <p:nvSpPr>
          <p:cNvPr id="2" name="Title 1"/>
          <p:cNvSpPr>
            <a:spLocks noGrp="1"/>
          </p:cNvSpPr>
          <p:nvPr>
            <p:ph type="title"/>
          </p:nvPr>
        </p:nvSpPr>
        <p:spPr>
          <a:xfrm>
            <a:off x="990600" y="5486400"/>
            <a:ext cx="7099300" cy="1206500"/>
          </a:xfrm>
        </p:spPr>
        <p:txBody>
          <a:bodyPr anchor="t">
            <a:normAutofit/>
          </a:bodyPr>
          <a:lstStyle/>
          <a:p>
            <a:r>
              <a:rPr lang="en-US" sz="2400" dirty="0" smtClean="0">
                <a:solidFill>
                  <a:srgbClr val="7F7F7F"/>
                </a:solidFill>
                <a:latin typeface="Baskerville"/>
              </a:rPr>
              <a:t>Birch (2007) Hypothetical Model of </a:t>
            </a:r>
            <a:r>
              <a:rPr lang="en-US" sz="2400" dirty="0" smtClean="0">
                <a:solidFill>
                  <a:srgbClr val="7F7F7F"/>
                </a:solidFill>
                <a:latin typeface="Baskerville"/>
              </a:rPr>
              <a:t>the</a:t>
            </a:r>
            <a:br>
              <a:rPr lang="en-US" sz="2400" dirty="0" smtClean="0">
                <a:solidFill>
                  <a:srgbClr val="7F7F7F"/>
                </a:solidFill>
                <a:latin typeface="Baskerville"/>
              </a:rPr>
            </a:br>
            <a:r>
              <a:rPr lang="en-US" sz="2400" dirty="0" smtClean="0">
                <a:solidFill>
                  <a:srgbClr val="7F7F7F"/>
                </a:solidFill>
                <a:latin typeface="Baskerville"/>
              </a:rPr>
              <a:t>Bottom </a:t>
            </a:r>
            <a:r>
              <a:rPr lang="en-US" sz="2400" dirty="0" smtClean="0">
                <a:solidFill>
                  <a:srgbClr val="7F7F7F"/>
                </a:solidFill>
                <a:latin typeface="Baskerville"/>
              </a:rPr>
              <a:t>of </a:t>
            </a:r>
            <a:r>
              <a:rPr lang="en-US" sz="2400" dirty="0">
                <a:solidFill>
                  <a:srgbClr val="7F7F7F"/>
                </a:solidFill>
                <a:latin typeface="Baskerville"/>
              </a:rPr>
              <a:t>t</a:t>
            </a:r>
            <a:r>
              <a:rPr lang="en-US" sz="2400" dirty="0" smtClean="0">
                <a:solidFill>
                  <a:srgbClr val="7F7F7F"/>
                </a:solidFill>
                <a:latin typeface="Baskerville"/>
              </a:rPr>
              <a:t>he Reading </a:t>
            </a:r>
            <a:r>
              <a:rPr lang="en-US" sz="2400" dirty="0" smtClean="0">
                <a:solidFill>
                  <a:srgbClr val="7F7F7F"/>
                </a:solidFill>
                <a:latin typeface="Baskerville"/>
              </a:rPr>
              <a:t>Processor </a:t>
            </a:r>
            <a:r>
              <a:rPr lang="en-US" sz="2000" dirty="0" smtClean="0">
                <a:solidFill>
                  <a:srgbClr val="7F7F7F"/>
                </a:solidFill>
                <a:latin typeface="Baskerville"/>
              </a:rPr>
              <a:t>(p. </a:t>
            </a:r>
            <a:r>
              <a:rPr lang="en-US" sz="2000" dirty="0">
                <a:solidFill>
                  <a:srgbClr val="7F7F7F"/>
                </a:solidFill>
                <a:latin typeface="Baskerville"/>
              </a:rPr>
              <a:t>6</a:t>
            </a:r>
            <a:r>
              <a:rPr lang="en-US" sz="2000" dirty="0" smtClean="0">
                <a:solidFill>
                  <a:srgbClr val="7F7F7F"/>
                </a:solidFill>
                <a:latin typeface="Baskerville"/>
              </a:rPr>
              <a:t>)</a:t>
            </a:r>
            <a:endParaRPr lang="en-US" sz="2000" dirty="0">
              <a:solidFill>
                <a:srgbClr val="7F7F7F"/>
              </a:solidFill>
              <a:latin typeface="Baskerville"/>
            </a:endParaRPr>
          </a:p>
        </p:txBody>
      </p:sp>
      <p:cxnSp>
        <p:nvCxnSpPr>
          <p:cNvPr id="10" name="Straight Arrow Connector 9"/>
          <p:cNvCxnSpPr/>
          <p:nvPr/>
        </p:nvCxnSpPr>
        <p:spPr>
          <a:xfrm flipH="1">
            <a:off x="1003300" y="2590800"/>
            <a:ext cx="1231900" cy="6477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1003300" y="3522814"/>
            <a:ext cx="1266025" cy="498172"/>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003300" y="3381072"/>
            <a:ext cx="1266025"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0525" y="3150239"/>
            <a:ext cx="1043825" cy="461665"/>
          </a:xfrm>
          <a:prstGeom prst="rect">
            <a:avLst/>
          </a:prstGeom>
          <a:noFill/>
        </p:spPr>
        <p:txBody>
          <a:bodyPr wrap="none" rtlCol="0">
            <a:spAutoFit/>
          </a:bodyPr>
          <a:lstStyle/>
          <a:p>
            <a:r>
              <a:rPr lang="en-US" sz="2400" dirty="0" smtClean="0">
                <a:latin typeface="Baskerville"/>
                <a:cs typeface="Baskerville"/>
              </a:rPr>
              <a:t>TEXT</a:t>
            </a:r>
            <a:endParaRPr lang="en-US" sz="2400" dirty="0">
              <a:latin typeface="Baskerville"/>
              <a:cs typeface="Baskerville"/>
            </a:endParaRPr>
          </a:p>
        </p:txBody>
      </p:sp>
      <p:sp>
        <p:nvSpPr>
          <p:cNvPr id="18" name="TextBox 17"/>
          <p:cNvSpPr txBox="1"/>
          <p:nvPr/>
        </p:nvSpPr>
        <p:spPr>
          <a:xfrm>
            <a:off x="5791200" y="2263914"/>
            <a:ext cx="1416473" cy="707886"/>
          </a:xfrm>
          <a:prstGeom prst="rect">
            <a:avLst/>
          </a:prstGeom>
          <a:noFill/>
        </p:spPr>
        <p:txBody>
          <a:bodyPr wrap="none" rtlCol="0">
            <a:spAutoFit/>
          </a:bodyPr>
          <a:lstStyle/>
          <a:p>
            <a:r>
              <a:rPr lang="en-US" sz="2000" dirty="0" smtClean="0">
                <a:latin typeface="Baskerville"/>
                <a:cs typeface="Baskerville"/>
              </a:rPr>
              <a:t>Phrases and</a:t>
            </a:r>
          </a:p>
          <a:p>
            <a:r>
              <a:rPr lang="en-US" sz="2000" dirty="0" smtClean="0">
                <a:latin typeface="Baskerville"/>
                <a:cs typeface="Baskerville"/>
              </a:rPr>
              <a:t>sentences</a:t>
            </a:r>
            <a:endParaRPr lang="en-US" sz="2000" dirty="0">
              <a:latin typeface="Baskerville"/>
              <a:cs typeface="Baskerville"/>
            </a:endParaRPr>
          </a:p>
        </p:txBody>
      </p:sp>
      <p:sp>
        <p:nvSpPr>
          <p:cNvPr id="19" name="TextBox 18"/>
          <p:cNvSpPr txBox="1"/>
          <p:nvPr/>
        </p:nvSpPr>
        <p:spPr>
          <a:xfrm>
            <a:off x="6261100" y="3381072"/>
            <a:ext cx="184666" cy="369332"/>
          </a:xfrm>
          <a:prstGeom prst="rect">
            <a:avLst/>
          </a:prstGeom>
          <a:noFill/>
        </p:spPr>
        <p:txBody>
          <a:bodyPr wrap="none" rtlCol="0">
            <a:spAutoFit/>
          </a:bodyPr>
          <a:lstStyle/>
          <a:p>
            <a:endParaRPr lang="en-US" dirty="0">
              <a:latin typeface="Baskerville"/>
              <a:cs typeface="Baskerville"/>
            </a:endParaRPr>
          </a:p>
        </p:txBody>
      </p:sp>
      <p:sp>
        <p:nvSpPr>
          <p:cNvPr id="20" name="TextBox 19"/>
          <p:cNvSpPr txBox="1"/>
          <p:nvPr/>
        </p:nvSpPr>
        <p:spPr>
          <a:xfrm>
            <a:off x="5791200" y="3015004"/>
            <a:ext cx="1672253" cy="707886"/>
          </a:xfrm>
          <a:prstGeom prst="rect">
            <a:avLst/>
          </a:prstGeom>
          <a:noFill/>
        </p:spPr>
        <p:txBody>
          <a:bodyPr wrap="none" rtlCol="0">
            <a:spAutoFit/>
          </a:bodyPr>
          <a:lstStyle/>
          <a:p>
            <a:r>
              <a:rPr lang="en-US" sz="2000" dirty="0" smtClean="0">
                <a:latin typeface="Baskerville"/>
                <a:cs typeface="Baskerville"/>
              </a:rPr>
              <a:t>Words and </a:t>
            </a:r>
          </a:p>
          <a:p>
            <a:r>
              <a:rPr lang="en-US" sz="2000" dirty="0">
                <a:latin typeface="Baskerville"/>
                <a:cs typeface="Baskerville"/>
              </a:rPr>
              <a:t>w</a:t>
            </a:r>
            <a:r>
              <a:rPr lang="en-US" sz="2000" dirty="0" smtClean="0">
                <a:latin typeface="Baskerville"/>
                <a:cs typeface="Baskerville"/>
              </a:rPr>
              <a:t>ord </a:t>
            </a:r>
            <a:r>
              <a:rPr lang="en-US" sz="2000" dirty="0" smtClean="0">
                <a:latin typeface="Baskerville"/>
                <a:cs typeface="Baskerville"/>
              </a:rPr>
              <a:t>meaning</a:t>
            </a:r>
            <a:endParaRPr lang="en-US" sz="2000" dirty="0">
              <a:latin typeface="Baskerville"/>
              <a:cs typeface="Baskerville"/>
            </a:endParaRPr>
          </a:p>
        </p:txBody>
      </p:sp>
      <p:sp>
        <p:nvSpPr>
          <p:cNvPr id="21" name="TextBox 20"/>
          <p:cNvSpPr txBox="1"/>
          <p:nvPr/>
        </p:nvSpPr>
        <p:spPr>
          <a:xfrm>
            <a:off x="5791200" y="3932086"/>
            <a:ext cx="896750" cy="400110"/>
          </a:xfrm>
          <a:prstGeom prst="rect">
            <a:avLst/>
          </a:prstGeom>
          <a:noFill/>
        </p:spPr>
        <p:txBody>
          <a:bodyPr wrap="none" rtlCol="0">
            <a:spAutoFit/>
          </a:bodyPr>
          <a:lstStyle/>
          <a:p>
            <a:r>
              <a:rPr lang="en-US" sz="2000" dirty="0" smtClean="0">
                <a:latin typeface="Baskerville"/>
                <a:cs typeface="Baskerville"/>
              </a:rPr>
              <a:t>Letters</a:t>
            </a:r>
            <a:endParaRPr lang="en-US" sz="2000" dirty="0">
              <a:latin typeface="Baskerville"/>
              <a:cs typeface="Baskerville"/>
            </a:endParaRPr>
          </a:p>
        </p:txBody>
      </p:sp>
      <p:sp>
        <p:nvSpPr>
          <p:cNvPr id="22" name="TextBox 21"/>
          <p:cNvSpPr txBox="1"/>
          <p:nvPr/>
        </p:nvSpPr>
        <p:spPr>
          <a:xfrm>
            <a:off x="5793719" y="4670335"/>
            <a:ext cx="940081" cy="400110"/>
          </a:xfrm>
          <a:prstGeom prst="rect">
            <a:avLst/>
          </a:prstGeom>
          <a:noFill/>
        </p:spPr>
        <p:txBody>
          <a:bodyPr wrap="none" rtlCol="0">
            <a:spAutoFit/>
          </a:bodyPr>
          <a:lstStyle/>
          <a:p>
            <a:r>
              <a:rPr lang="en-US" sz="2000" dirty="0" smtClean="0">
                <a:latin typeface="Baskerville"/>
                <a:cs typeface="Baskerville"/>
              </a:rPr>
              <a:t>Sounds</a:t>
            </a:r>
            <a:endParaRPr lang="en-US" sz="2000" dirty="0">
              <a:latin typeface="Baskerville"/>
              <a:cs typeface="Baskerville"/>
            </a:endParaRPr>
          </a:p>
        </p:txBody>
      </p:sp>
      <p:cxnSp>
        <p:nvCxnSpPr>
          <p:cNvPr id="9" name="Straight Arrow Connector 8"/>
          <p:cNvCxnSpPr/>
          <p:nvPr/>
        </p:nvCxnSpPr>
        <p:spPr>
          <a:xfrm>
            <a:off x="4876800" y="2590800"/>
            <a:ext cx="0" cy="6858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876800" y="3429000"/>
            <a:ext cx="0" cy="6858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876800" y="4343400"/>
            <a:ext cx="0" cy="6858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6554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fontScale="85000" lnSpcReduction="20000"/>
          </a:bodyPr>
          <a:lstStyle/>
          <a:p>
            <a:pPr marL="0" indent="0">
              <a:buNone/>
            </a:pPr>
            <a:r>
              <a:rPr lang="en-US" dirty="0" smtClean="0">
                <a:latin typeface="Baskerville"/>
                <a:cs typeface="Baskerville"/>
              </a:rPr>
              <a:t>In practical terms, my concern is thus to keep the language in the teaching of second language reading. That may not sound very controversial, but I think that in promoting higher-level strategies—like predicting from context or the use of schemata and other kinds of background knowledge—some researchers have been sending a message to teachers that the teaching of reading to second </a:t>
            </a:r>
            <a:r>
              <a:rPr lang="en-US" dirty="0" err="1" smtClean="0">
                <a:latin typeface="Baskerville"/>
                <a:cs typeface="Baskerville"/>
              </a:rPr>
              <a:t>langauge</a:t>
            </a:r>
            <a:r>
              <a:rPr lang="en-US" dirty="0" smtClean="0">
                <a:latin typeface="Baskerville"/>
                <a:cs typeface="Baskerville"/>
              </a:rPr>
              <a:t> readers is mostly just a matter of providing them with the right background knowledge for any texts they must read, and encouraging them to make full use of that knowledge in decoding those texts. Though that is certainly important, it is also, I think, potentially misleading as a total approach. . . . We must not, I believe, lose sight of the fact that language is a major problem in second language reading, and that even educated guessing at meaning is not a substitute for accurate decoding. </a:t>
            </a:r>
            <a:r>
              <a:rPr lang="en-US" sz="2400" dirty="0" smtClean="0">
                <a:solidFill>
                  <a:srgbClr val="7F7F7F"/>
                </a:solidFill>
                <a:latin typeface="Baskerville"/>
                <a:cs typeface="Baskerville"/>
              </a:rPr>
              <a:t>(</a:t>
            </a:r>
            <a:r>
              <a:rPr lang="en-US" sz="2400" dirty="0" err="1" smtClean="0">
                <a:solidFill>
                  <a:srgbClr val="7F7F7F"/>
                </a:solidFill>
                <a:latin typeface="Baskerville"/>
                <a:cs typeface="Baskerville"/>
              </a:rPr>
              <a:t>Eskey</a:t>
            </a:r>
            <a:r>
              <a:rPr lang="en-US" sz="2400" dirty="0" smtClean="0">
                <a:solidFill>
                  <a:srgbClr val="7F7F7F"/>
                </a:solidFill>
                <a:latin typeface="Baskerville"/>
                <a:cs typeface="Baskerville"/>
              </a:rPr>
              <a:t>, 1988, p. 97)</a:t>
            </a:r>
            <a:endParaRPr lang="en-US" sz="2400" dirty="0">
              <a:solidFill>
                <a:srgbClr val="7F7F7F"/>
              </a:solidFill>
              <a:latin typeface="Baskerville"/>
              <a:cs typeface="Baskerville"/>
            </a:endParaRPr>
          </a:p>
        </p:txBody>
      </p:sp>
    </p:spTree>
    <p:extLst>
      <p:ext uri="{BB962C8B-B14F-4D97-AF65-F5344CB8AC3E}">
        <p14:creationId xmlns:p14="http://schemas.microsoft.com/office/powerpoint/2010/main" val="18064035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adingCircleWhiteText.jpg"/>
          <p:cNvPicPr>
            <a:picLocks noGrp="1" noChangeAspect="1"/>
          </p:cNvPicPr>
          <p:nvPr>
            <p:ph idx="1"/>
          </p:nvPr>
        </p:nvPicPr>
        <p:blipFill>
          <a:blip r:embed="rId2">
            <a:extLst>
              <a:ext uri="{28A0092B-C50C-407E-A947-70E740481C1C}">
                <a14:useLocalDpi xmlns:a14="http://schemas.microsoft.com/office/drawing/2010/main" val="0"/>
              </a:ext>
            </a:extLst>
          </a:blip>
          <a:srcRect l="-23508" r="-23508"/>
          <a:stretch>
            <a:fillRect/>
          </a:stretch>
        </p:blipFill>
        <p:spPr>
          <a:xfrm>
            <a:off x="1219200" y="0"/>
            <a:ext cx="6969125" cy="4724400"/>
          </a:xfrm>
        </p:spPr>
      </p:pic>
      <p:sp>
        <p:nvSpPr>
          <p:cNvPr id="7" name="Rounded Rectangle 6"/>
          <p:cNvSpPr>
            <a:spLocks noChangeArrowheads="1"/>
          </p:cNvSpPr>
          <p:nvPr/>
        </p:nvSpPr>
        <p:spPr bwMode="auto">
          <a:xfrm>
            <a:off x="3200400" y="4572000"/>
            <a:ext cx="2971800" cy="1219200"/>
          </a:xfrm>
          <a:prstGeom prst="roundRect">
            <a:avLst>
              <a:gd name="adj" fmla="val 16667"/>
            </a:avLst>
          </a:prstGeom>
          <a:solidFill>
            <a:schemeClr val="accent1"/>
          </a:solidFill>
          <a:ln w="9525">
            <a:solidFill>
              <a:schemeClr val="tx1"/>
            </a:solidFill>
            <a:round/>
            <a:headEnd/>
            <a:tailEnd/>
          </a:ln>
        </p:spPr>
        <p:txBody>
          <a:bodyPr anchor="ctr"/>
          <a:lstStyle/>
          <a:p>
            <a:pPr algn="ctr"/>
            <a:r>
              <a:rPr lang="en-US" sz="2400" b="1" dirty="0">
                <a:latin typeface="Baskerville" charset="0"/>
                <a:cs typeface="Baskerville" charset="0"/>
              </a:rPr>
              <a:t>The Goal:</a:t>
            </a:r>
          </a:p>
          <a:p>
            <a:pPr algn="ctr"/>
            <a:r>
              <a:rPr lang="en-US" sz="2400" b="1" dirty="0">
                <a:latin typeface="Baskerville" charset="0"/>
                <a:cs typeface="Baskerville" charset="0"/>
              </a:rPr>
              <a:t>Comprehension</a:t>
            </a:r>
          </a:p>
        </p:txBody>
      </p:sp>
      <p:grpSp>
        <p:nvGrpSpPr>
          <p:cNvPr id="19" name="Group 18"/>
          <p:cNvGrpSpPr>
            <a:grpSpLocks/>
          </p:cNvGrpSpPr>
          <p:nvPr/>
        </p:nvGrpSpPr>
        <p:grpSpPr bwMode="auto">
          <a:xfrm>
            <a:off x="152400" y="228600"/>
            <a:ext cx="2971685" cy="6019800"/>
            <a:chOff x="152400" y="685800"/>
            <a:chExt cx="2971234" cy="6019800"/>
          </a:xfrm>
        </p:grpSpPr>
        <p:sp>
          <p:nvSpPr>
            <p:cNvPr id="5" name="Rounded Rectangle 4"/>
            <p:cNvSpPr/>
            <p:nvPr/>
          </p:nvSpPr>
          <p:spPr bwMode="auto">
            <a:xfrm>
              <a:off x="152400" y="685800"/>
              <a:ext cx="1371600" cy="6019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vert270"/>
            <a:lstStyle/>
            <a:p>
              <a:pPr algn="ctr">
                <a:defRPr/>
              </a:pPr>
              <a:r>
                <a:rPr lang="en-US" sz="3200" b="1" dirty="0">
                  <a:latin typeface="Baskerville"/>
                  <a:cs typeface="Baskerville"/>
                </a:rPr>
                <a:t>Intensive Reading Instruction</a:t>
              </a:r>
            </a:p>
          </p:txBody>
        </p:sp>
        <p:sp>
          <p:nvSpPr>
            <p:cNvPr id="19468" name="Right Arrow 8"/>
            <p:cNvSpPr>
              <a:spLocks noChangeArrowheads="1"/>
            </p:cNvSpPr>
            <p:nvPr/>
          </p:nvSpPr>
          <p:spPr bwMode="auto">
            <a:xfrm>
              <a:off x="1447800" y="2362200"/>
              <a:ext cx="1219200" cy="1066800"/>
            </a:xfrm>
            <a:prstGeom prst="rightArrow">
              <a:avLst>
                <a:gd name="adj1" fmla="val 50000"/>
                <a:gd name="adj2"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Baskerville" charset="0"/>
              </a:endParaRPr>
            </a:p>
          </p:txBody>
        </p:sp>
        <p:sp>
          <p:nvSpPr>
            <p:cNvPr id="19469" name="Right Arrow 9"/>
            <p:cNvSpPr>
              <a:spLocks noChangeArrowheads="1"/>
            </p:cNvSpPr>
            <p:nvPr/>
          </p:nvSpPr>
          <p:spPr bwMode="auto">
            <a:xfrm>
              <a:off x="1447800" y="3810000"/>
              <a:ext cx="1219200" cy="1066800"/>
            </a:xfrm>
            <a:prstGeom prst="rightArrow">
              <a:avLst>
                <a:gd name="adj1" fmla="val 50000"/>
                <a:gd name="adj2"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Baskerville" charset="0"/>
              </a:endParaRPr>
            </a:p>
          </p:txBody>
        </p:sp>
        <p:sp>
          <p:nvSpPr>
            <p:cNvPr id="19470" name="Right Arrow 10"/>
            <p:cNvSpPr>
              <a:spLocks noChangeArrowheads="1"/>
            </p:cNvSpPr>
            <p:nvPr/>
          </p:nvSpPr>
          <p:spPr bwMode="auto">
            <a:xfrm>
              <a:off x="1447800" y="5181600"/>
              <a:ext cx="1219200" cy="1066800"/>
            </a:xfrm>
            <a:prstGeom prst="rightArrow">
              <a:avLst>
                <a:gd name="adj1" fmla="val 50000"/>
                <a:gd name="adj2"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Baskerville" charset="0"/>
              </a:endParaRPr>
            </a:p>
          </p:txBody>
        </p:sp>
        <p:sp>
          <p:nvSpPr>
            <p:cNvPr id="19472" name="TextBox 14"/>
            <p:cNvSpPr txBox="1">
              <a:spLocks noChangeArrowheads="1"/>
            </p:cNvSpPr>
            <p:nvPr/>
          </p:nvSpPr>
          <p:spPr bwMode="auto">
            <a:xfrm>
              <a:off x="990600" y="2438400"/>
              <a:ext cx="18261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Baskerville" charset="0"/>
                  <a:cs typeface="Baskerville" charset="0"/>
                </a:rPr>
                <a:t>Vocabulary</a:t>
              </a:r>
            </a:p>
            <a:p>
              <a:r>
                <a:rPr lang="en-US" b="1">
                  <a:latin typeface="Baskerville" charset="0"/>
                  <a:cs typeface="Baskerville" charset="0"/>
                </a:rPr>
                <a:t>Instruction</a:t>
              </a:r>
            </a:p>
          </p:txBody>
        </p:sp>
        <p:sp>
          <p:nvSpPr>
            <p:cNvPr id="19473" name="TextBox 15"/>
            <p:cNvSpPr txBox="1">
              <a:spLocks noChangeArrowheads="1"/>
            </p:cNvSpPr>
            <p:nvPr/>
          </p:nvSpPr>
          <p:spPr bwMode="auto">
            <a:xfrm>
              <a:off x="1066800" y="3886200"/>
              <a:ext cx="14802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latin typeface="Baskerville" charset="0"/>
                  <a:cs typeface="Baskerville" charset="0"/>
                </a:rPr>
                <a:t>Strategic</a:t>
              </a:r>
            </a:p>
            <a:p>
              <a:r>
                <a:rPr lang="en-US" b="1" dirty="0">
                  <a:latin typeface="Baskerville" charset="0"/>
                  <a:cs typeface="Baskerville" charset="0"/>
                </a:rPr>
                <a:t>Reading</a:t>
              </a:r>
            </a:p>
          </p:txBody>
        </p:sp>
        <p:sp>
          <p:nvSpPr>
            <p:cNvPr id="19474" name="TextBox 16"/>
            <p:cNvSpPr txBox="1">
              <a:spLocks noChangeArrowheads="1"/>
            </p:cNvSpPr>
            <p:nvPr/>
          </p:nvSpPr>
          <p:spPr bwMode="auto">
            <a:xfrm>
              <a:off x="1143000" y="5257800"/>
              <a:ext cx="13819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Baskerville" charset="0"/>
                  <a:cs typeface="Baskerville" charset="0"/>
                </a:rPr>
                <a:t>Reading</a:t>
              </a:r>
            </a:p>
            <a:p>
              <a:r>
                <a:rPr lang="en-US" b="1">
                  <a:latin typeface="Baskerville" charset="0"/>
                  <a:cs typeface="Baskerville" charset="0"/>
                </a:rPr>
                <a:t>Fluency</a:t>
              </a:r>
            </a:p>
          </p:txBody>
        </p:sp>
        <p:sp>
          <p:nvSpPr>
            <p:cNvPr id="19467" name="Right Arrow 7"/>
            <p:cNvSpPr>
              <a:spLocks noChangeArrowheads="1"/>
            </p:cNvSpPr>
            <p:nvPr/>
          </p:nvSpPr>
          <p:spPr bwMode="auto">
            <a:xfrm>
              <a:off x="1447604" y="1066800"/>
              <a:ext cx="1219200" cy="1066800"/>
            </a:xfrm>
            <a:prstGeom prst="rightArrow">
              <a:avLst>
                <a:gd name="adj1" fmla="val 50000"/>
                <a:gd name="adj2" fmla="val 50000"/>
              </a:avLst>
            </a:prstGeom>
            <a:solidFill>
              <a:schemeClr val="accent1"/>
            </a:solidFill>
            <a:ln w="9525">
              <a:noFill/>
              <a:round/>
              <a:headEnd/>
              <a:tailEnd/>
            </a:ln>
            <a:extLst/>
          </p:spPr>
          <p:txBody>
            <a:bodyPr/>
            <a:lstStyle/>
            <a:p>
              <a:endParaRPr lang="en-US" sz="2800" b="1">
                <a:latin typeface="Baskerville" charset="0"/>
                <a:cs typeface="Baskerville" charset="0"/>
              </a:endParaRPr>
            </a:p>
          </p:txBody>
        </p:sp>
        <p:sp>
          <p:nvSpPr>
            <p:cNvPr id="19471" name="TextBox 13"/>
            <p:cNvSpPr txBox="1">
              <a:spLocks noChangeArrowheads="1"/>
            </p:cNvSpPr>
            <p:nvPr/>
          </p:nvSpPr>
          <p:spPr bwMode="auto">
            <a:xfrm>
              <a:off x="1066661" y="1066800"/>
              <a:ext cx="20569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latin typeface="Baskerville" charset="0"/>
                  <a:cs typeface="Baskerville" charset="0"/>
                </a:rPr>
                <a:t>Phonological</a:t>
              </a:r>
            </a:p>
            <a:p>
              <a:r>
                <a:rPr lang="en-US" b="1" dirty="0">
                  <a:latin typeface="Baskerville" charset="0"/>
                  <a:cs typeface="Baskerville" charset="0"/>
                </a:rPr>
                <a:t>Instruction</a:t>
              </a:r>
            </a:p>
          </p:txBody>
        </p:sp>
      </p:grpSp>
      <p:grpSp>
        <p:nvGrpSpPr>
          <p:cNvPr id="25" name="Group 24"/>
          <p:cNvGrpSpPr>
            <a:grpSpLocks/>
          </p:cNvGrpSpPr>
          <p:nvPr/>
        </p:nvGrpSpPr>
        <p:grpSpPr bwMode="auto">
          <a:xfrm>
            <a:off x="6553200" y="228600"/>
            <a:ext cx="2449512" cy="6019800"/>
            <a:chOff x="6541712" y="685800"/>
            <a:chExt cx="2449888" cy="6019800"/>
          </a:xfrm>
        </p:grpSpPr>
        <p:sp>
          <p:nvSpPr>
            <p:cNvPr id="6" name="Rounded Rectangle 5"/>
            <p:cNvSpPr/>
            <p:nvPr/>
          </p:nvSpPr>
          <p:spPr bwMode="auto">
            <a:xfrm>
              <a:off x="7619789" y="685800"/>
              <a:ext cx="1371811" cy="6019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vert"/>
            <a:lstStyle/>
            <a:p>
              <a:pPr algn="ctr">
                <a:defRPr/>
              </a:pPr>
              <a:r>
                <a:rPr lang="en-US" sz="3200" b="1" dirty="0">
                  <a:latin typeface="Baskerville"/>
                  <a:cs typeface="Baskerville"/>
                </a:rPr>
                <a:t>Extensive Reading Instruction</a:t>
              </a:r>
            </a:p>
          </p:txBody>
        </p:sp>
        <p:sp>
          <p:nvSpPr>
            <p:cNvPr id="19462" name="Left Arrow 19"/>
            <p:cNvSpPr>
              <a:spLocks noChangeArrowheads="1"/>
            </p:cNvSpPr>
            <p:nvPr/>
          </p:nvSpPr>
          <p:spPr bwMode="auto">
            <a:xfrm>
              <a:off x="6629400" y="2209800"/>
              <a:ext cx="1225296" cy="1069848"/>
            </a:xfrm>
            <a:prstGeom prst="leftArrow">
              <a:avLst>
                <a:gd name="adj1" fmla="val 50000"/>
                <a:gd name="adj2" fmla="val 50001"/>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Baskerville" charset="0"/>
              </a:endParaRPr>
            </a:p>
          </p:txBody>
        </p:sp>
        <p:sp>
          <p:nvSpPr>
            <p:cNvPr id="19463" name="Left Arrow 20"/>
            <p:cNvSpPr>
              <a:spLocks noChangeArrowheads="1"/>
            </p:cNvSpPr>
            <p:nvPr/>
          </p:nvSpPr>
          <p:spPr bwMode="auto">
            <a:xfrm>
              <a:off x="6629400" y="3810000"/>
              <a:ext cx="1225296" cy="1069848"/>
            </a:xfrm>
            <a:prstGeom prst="leftArrow">
              <a:avLst>
                <a:gd name="adj1" fmla="val 50000"/>
                <a:gd name="adj2" fmla="val 50001"/>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Baskerville" charset="0"/>
              </a:endParaRPr>
            </a:p>
          </p:txBody>
        </p:sp>
        <p:sp>
          <p:nvSpPr>
            <p:cNvPr id="19464" name="TextBox 22"/>
            <p:cNvSpPr txBox="1">
              <a:spLocks noChangeArrowheads="1"/>
            </p:cNvSpPr>
            <p:nvPr/>
          </p:nvSpPr>
          <p:spPr bwMode="auto">
            <a:xfrm>
              <a:off x="6629400" y="2286000"/>
              <a:ext cx="15896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latin typeface="Baskerville" charset="0"/>
                  <a:cs typeface="Baskerville" charset="0"/>
                </a:rPr>
                <a:t>Narrative</a:t>
              </a:r>
            </a:p>
            <a:p>
              <a:pPr algn="ctr"/>
              <a:r>
                <a:rPr lang="en-US" b="1">
                  <a:latin typeface="Baskerville" charset="0"/>
                  <a:cs typeface="Baskerville" charset="0"/>
                </a:rPr>
                <a:t>Texts</a:t>
              </a:r>
            </a:p>
          </p:txBody>
        </p:sp>
        <p:sp>
          <p:nvSpPr>
            <p:cNvPr id="19465" name="TextBox 23"/>
            <p:cNvSpPr txBox="1">
              <a:spLocks noChangeArrowheads="1"/>
            </p:cNvSpPr>
            <p:nvPr/>
          </p:nvSpPr>
          <p:spPr bwMode="auto">
            <a:xfrm>
              <a:off x="6541712" y="3962400"/>
              <a:ext cx="17650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latin typeface="Baskerville" charset="0"/>
                  <a:cs typeface="Baskerville" charset="0"/>
                </a:rPr>
                <a:t>Expository</a:t>
              </a:r>
            </a:p>
            <a:p>
              <a:pPr algn="ctr"/>
              <a:r>
                <a:rPr lang="en-US" b="1">
                  <a:latin typeface="Baskerville" charset="0"/>
                  <a:cs typeface="Baskerville" charset="0"/>
                </a:rPr>
                <a:t>Texts</a:t>
              </a:r>
            </a:p>
          </p:txBody>
        </p:sp>
      </p:grpSp>
      <p:sp>
        <p:nvSpPr>
          <p:cNvPr id="2" name="TextBox 1"/>
          <p:cNvSpPr txBox="1"/>
          <p:nvPr/>
        </p:nvSpPr>
        <p:spPr>
          <a:xfrm>
            <a:off x="0" y="6248400"/>
            <a:ext cx="9357296" cy="461665"/>
          </a:xfrm>
          <a:prstGeom prst="rect">
            <a:avLst/>
          </a:prstGeom>
          <a:noFill/>
        </p:spPr>
        <p:txBody>
          <a:bodyPr wrap="square" rtlCol="0">
            <a:spAutoFit/>
          </a:bodyPr>
          <a:lstStyle/>
          <a:p>
            <a:pPr algn="ctr"/>
            <a:r>
              <a:rPr lang="en-US" sz="2400" b="1" dirty="0" smtClean="0">
                <a:latin typeface="Baskerville"/>
                <a:cs typeface="Baskerville"/>
              </a:rPr>
              <a:t>A model for a balanced reading curriculum </a:t>
            </a:r>
            <a:r>
              <a:rPr lang="en-US" sz="2000" dirty="0" smtClean="0">
                <a:solidFill>
                  <a:srgbClr val="7F7F7F"/>
                </a:solidFill>
                <a:latin typeface="Baskerville"/>
                <a:cs typeface="Baskerville"/>
              </a:rPr>
              <a:t>(Anderson,  2014, p. 179)</a:t>
            </a:r>
            <a:endParaRPr lang="en-US" sz="2000" dirty="0">
              <a:solidFill>
                <a:srgbClr val="7F7F7F"/>
              </a:solidFill>
              <a:latin typeface="Baskerville"/>
              <a:cs typeface="Baskerville"/>
            </a:endParaRPr>
          </a:p>
        </p:txBody>
      </p:sp>
    </p:spTree>
    <p:extLst>
      <p:ext uri="{BB962C8B-B14F-4D97-AF65-F5344CB8AC3E}">
        <p14:creationId xmlns:p14="http://schemas.microsoft.com/office/powerpoint/2010/main" val="12503392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Content Placeholder 6" descr="Question mark with magnifying glass.jpg"/>
          <p:cNvPicPr>
            <a:picLocks noGrp="1" noChangeAspect="1"/>
          </p:cNvPicPr>
          <p:nvPr>
            <p:ph idx="1"/>
          </p:nvPr>
        </p:nvPicPr>
        <p:blipFill>
          <a:blip r:embed="rId2">
            <a:extLst>
              <a:ext uri="{28A0092B-C50C-407E-A947-70E740481C1C}">
                <a14:useLocalDpi xmlns:a14="http://schemas.microsoft.com/office/drawing/2010/main" val="0"/>
              </a:ext>
            </a:extLst>
          </a:blip>
          <a:srcRect t="5730" b="5730"/>
          <a:stretch>
            <a:fillRect/>
          </a:stretch>
        </p:blipFill>
        <p:spPr>
          <a:xfrm>
            <a:off x="152400" y="762000"/>
            <a:ext cx="8839200" cy="5867400"/>
          </a:xfrm>
        </p:spPr>
      </p:pic>
    </p:spTree>
    <p:extLst>
      <p:ext uri="{BB962C8B-B14F-4D97-AF65-F5344CB8AC3E}">
        <p14:creationId xmlns:p14="http://schemas.microsoft.com/office/powerpoint/2010/main" val="27653831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1117600"/>
          </a:xfrm>
        </p:spPr>
        <p:txBody>
          <a:bodyPr>
            <a:normAutofit/>
          </a:bodyPr>
          <a:lstStyle/>
          <a:p>
            <a:r>
              <a:rPr lang="en-US" sz="3600" i="1" dirty="0" smtClean="0">
                <a:latin typeface="Baskerville"/>
              </a:rPr>
              <a:t>I always win!</a:t>
            </a:r>
            <a:r>
              <a:rPr lang="en-US" sz="3600" dirty="0" smtClean="0">
                <a:latin typeface="Baskerville"/>
              </a:rPr>
              <a:t> </a:t>
            </a:r>
            <a:r>
              <a:rPr lang="en-US" sz="2700" dirty="0" smtClean="0">
                <a:latin typeface="Baskerville"/>
              </a:rPr>
              <a:t>(Waring, R., &amp; </a:t>
            </a:r>
            <a:r>
              <a:rPr lang="en-US" sz="2700" dirty="0" err="1" smtClean="0">
                <a:latin typeface="Baskerville"/>
              </a:rPr>
              <a:t>Jamall</a:t>
            </a:r>
            <a:r>
              <a:rPr lang="en-US" sz="2700" dirty="0" smtClean="0">
                <a:latin typeface="Baskerville"/>
              </a:rPr>
              <a:t>, M. [2006]. Boston, MA: Thomson ELT)</a:t>
            </a:r>
            <a:endParaRPr lang="en-US" sz="2700" i="1" dirty="0">
              <a:latin typeface="Baskerville"/>
            </a:endParaRPr>
          </a:p>
        </p:txBody>
      </p:sp>
      <p:pic>
        <p:nvPicPr>
          <p:cNvPr id="4" name="Content Placeholder 3" descr="SCAN0030.JPG"/>
          <p:cNvPicPr>
            <a:picLocks noGrp="1" noChangeAspect="1"/>
          </p:cNvPicPr>
          <p:nvPr>
            <p:ph idx="1"/>
          </p:nvPr>
        </p:nvPicPr>
        <p:blipFill rotWithShape="1">
          <a:blip r:embed="rId3">
            <a:extLst>
              <a:ext uri="{28A0092B-C50C-407E-A947-70E740481C1C}">
                <a14:useLocalDpi xmlns:a14="http://schemas.microsoft.com/office/drawing/2010/main" val="0"/>
              </a:ext>
            </a:extLst>
          </a:blip>
          <a:srcRect l="-63136" r="-64644"/>
          <a:stretch/>
        </p:blipFill>
        <p:spPr>
          <a:xfrm rot="20261653">
            <a:off x="553155" y="536576"/>
            <a:ext cx="7188200" cy="4331962"/>
          </a:xfrm>
        </p:spPr>
      </p:pic>
      <p:sp>
        <p:nvSpPr>
          <p:cNvPr id="3" name="TextBox 2"/>
          <p:cNvSpPr txBox="1"/>
          <p:nvPr/>
        </p:nvSpPr>
        <p:spPr>
          <a:xfrm>
            <a:off x="5867400" y="1600200"/>
            <a:ext cx="2762295" cy="646331"/>
          </a:xfrm>
          <a:prstGeom prst="rect">
            <a:avLst/>
          </a:prstGeom>
          <a:noFill/>
        </p:spPr>
        <p:txBody>
          <a:bodyPr wrap="none" rtlCol="0">
            <a:spAutoFit/>
          </a:bodyPr>
          <a:lstStyle/>
          <a:p>
            <a:r>
              <a:rPr lang="en-US" sz="3600" dirty="0" smtClean="0">
                <a:latin typeface="Baskerville"/>
                <a:cs typeface="Baskerville"/>
              </a:rPr>
              <a:t>Narrative text</a:t>
            </a:r>
            <a:endParaRPr lang="en-US" sz="3600" dirty="0">
              <a:latin typeface="Baskerville"/>
              <a:cs typeface="Baskerville"/>
            </a:endParaRPr>
          </a:p>
        </p:txBody>
      </p:sp>
    </p:spTree>
    <p:extLst>
      <p:ext uri="{BB962C8B-B14F-4D97-AF65-F5344CB8AC3E}">
        <p14:creationId xmlns:p14="http://schemas.microsoft.com/office/powerpoint/2010/main" val="1790438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562600"/>
            <a:ext cx="8229600" cy="1117600"/>
          </a:xfrm>
        </p:spPr>
        <p:txBody>
          <a:bodyPr>
            <a:normAutofit/>
          </a:bodyPr>
          <a:lstStyle/>
          <a:p>
            <a:r>
              <a:rPr lang="en-US" sz="3600" i="1" dirty="0" smtClean="0">
                <a:latin typeface="Baskerville"/>
              </a:rPr>
              <a:t>I always win!</a:t>
            </a:r>
            <a:r>
              <a:rPr lang="en-US" sz="3600" dirty="0" smtClean="0">
                <a:latin typeface="Baskerville"/>
              </a:rPr>
              <a:t> </a:t>
            </a:r>
            <a:r>
              <a:rPr lang="en-US" sz="2700" dirty="0" smtClean="0">
                <a:latin typeface="Baskerville"/>
              </a:rPr>
              <a:t>(Waring, R., &amp; </a:t>
            </a:r>
            <a:r>
              <a:rPr lang="en-US" sz="2700" dirty="0" err="1" smtClean="0">
                <a:latin typeface="Baskerville"/>
              </a:rPr>
              <a:t>Jamall</a:t>
            </a:r>
            <a:r>
              <a:rPr lang="en-US" sz="2700" dirty="0" smtClean="0">
                <a:latin typeface="Baskerville"/>
              </a:rPr>
              <a:t>, M. [2006]. </a:t>
            </a:r>
            <a:r>
              <a:rPr lang="en-US" sz="2700" dirty="0" smtClean="0">
                <a:latin typeface="Baskerville"/>
              </a:rPr>
              <a:t/>
            </a:r>
            <a:br>
              <a:rPr lang="en-US" sz="2700" dirty="0" smtClean="0">
                <a:latin typeface="Baskerville"/>
              </a:rPr>
            </a:br>
            <a:r>
              <a:rPr lang="en-US" sz="2700" dirty="0" smtClean="0">
                <a:latin typeface="Baskerville"/>
              </a:rPr>
              <a:t>Boston</a:t>
            </a:r>
            <a:r>
              <a:rPr lang="en-US" sz="2700" dirty="0" smtClean="0">
                <a:latin typeface="Baskerville"/>
              </a:rPr>
              <a:t>, MA: Thomson ELT)</a:t>
            </a:r>
            <a:endParaRPr lang="en-US" sz="2700" i="1" dirty="0">
              <a:latin typeface="Baskerville"/>
            </a:endParaRPr>
          </a:p>
        </p:txBody>
      </p:sp>
      <p:pic>
        <p:nvPicPr>
          <p:cNvPr id="6" name="Content Placeholder 5" descr="Before You Read.pdf"/>
          <p:cNvPicPr>
            <a:picLocks noGrp="1" noChangeAspect="1"/>
          </p:cNvPicPr>
          <p:nvPr>
            <p:ph idx="1"/>
          </p:nvPr>
        </p:nvPicPr>
        <p:blipFill>
          <a:blip r:embed="rId3">
            <a:extLst>
              <a:ext uri="{28A0092B-C50C-407E-A947-70E740481C1C}">
                <a14:useLocalDpi xmlns:a14="http://schemas.microsoft.com/office/drawing/2010/main" val="0"/>
              </a:ext>
            </a:extLst>
          </a:blip>
          <a:srcRect l="-69221" r="-69221"/>
          <a:stretch>
            <a:fillRect/>
          </a:stretch>
        </p:blipFill>
        <p:spPr>
          <a:xfrm>
            <a:off x="381000" y="228600"/>
            <a:ext cx="8229600" cy="5334000"/>
          </a:xfrm>
        </p:spPr>
      </p:pic>
    </p:spTree>
    <p:extLst>
      <p:ext uri="{BB962C8B-B14F-4D97-AF65-F5344CB8AC3E}">
        <p14:creationId xmlns:p14="http://schemas.microsoft.com/office/powerpoint/2010/main" val="16322814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t>win</a:t>
            </a:r>
            <a:endParaRPr lang="en-US" sz="8800" dirty="0"/>
          </a:p>
        </p:txBody>
      </p:sp>
      <p:sp>
        <p:nvSpPr>
          <p:cNvPr id="4" name="Rectangle 4"/>
          <p:cNvSpPr>
            <a:spLocks noChangeArrowheads="1"/>
          </p:cNvSpPr>
          <p:nvPr/>
        </p:nvSpPr>
        <p:spPr bwMode="auto">
          <a:xfrm>
            <a:off x="4505499" y="3124200"/>
            <a:ext cx="434975" cy="585418"/>
          </a:xfrm>
          <a:prstGeom prst="rect">
            <a:avLst/>
          </a:prstGeom>
          <a:noFill/>
          <a:ln w="9525">
            <a:noFill/>
            <a:miter lim="800000"/>
            <a:headEnd/>
            <a:tailEnd/>
          </a:ln>
          <a:effectLst/>
        </p:spPr>
        <p:txBody>
          <a:bodyPr wrap="square" lIns="92075" tIns="46038" rIns="92075" bIns="46038">
            <a:spAutoFit/>
          </a:bodyPr>
          <a:lstStyle/>
          <a:p>
            <a:pPr eaLnBrk="0" hangingPunct="0"/>
            <a:r>
              <a:rPr lang="en-US" altLang="en-US" sz="3200" dirty="0">
                <a:solidFill>
                  <a:srgbClr val="A22A29"/>
                </a:solidFill>
                <a:cs typeface="Arial" charset="0"/>
              </a:rPr>
              <a:t>x</a:t>
            </a:r>
          </a:p>
        </p:txBody>
      </p:sp>
      <p:pic>
        <p:nvPicPr>
          <p:cNvPr id="5"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32155" y="2133600"/>
            <a:ext cx="663575" cy="195262"/>
          </a:xfrm>
          <a:prstGeom prst="rect">
            <a:avLst/>
          </a:prstGeom>
          <a:noFill/>
          <a:ln w="9525">
            <a:noFill/>
            <a:miter lim="800000"/>
            <a:headEnd/>
            <a:tailEnd/>
          </a:ln>
          <a:effectLst/>
        </p:spPr>
      </p:pic>
      <p:sp>
        <p:nvSpPr>
          <p:cNvPr id="7" name="Rectangle 4"/>
          <p:cNvSpPr>
            <a:spLocks noChangeArrowheads="1"/>
          </p:cNvSpPr>
          <p:nvPr/>
        </p:nvSpPr>
        <p:spPr bwMode="auto">
          <a:xfrm>
            <a:off x="4876800" y="2133600"/>
            <a:ext cx="434975" cy="831639"/>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altLang="en-US" sz="4800" dirty="0" smtClean="0">
                <a:solidFill>
                  <a:srgbClr val="A22A29"/>
                </a:solidFill>
                <a:cs typeface="Arial" charset="0"/>
              </a:rPr>
              <a:t>*</a:t>
            </a:r>
            <a:endParaRPr lang="en-US" altLang="en-US" sz="4800" dirty="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t>cup</a:t>
            </a:r>
            <a:endParaRPr lang="en-US" sz="8800" dirty="0"/>
          </a:p>
        </p:txBody>
      </p:sp>
      <p:sp>
        <p:nvSpPr>
          <p:cNvPr id="4" name="Rectangle 4"/>
          <p:cNvSpPr>
            <a:spLocks noChangeArrowheads="1"/>
          </p:cNvSpPr>
          <p:nvPr/>
        </p:nvSpPr>
        <p:spPr bwMode="auto">
          <a:xfrm>
            <a:off x="4355926" y="3124200"/>
            <a:ext cx="434975" cy="585418"/>
          </a:xfrm>
          <a:prstGeom prst="rect">
            <a:avLst/>
          </a:prstGeom>
          <a:noFill/>
          <a:ln w="9525">
            <a:noFill/>
            <a:miter lim="800000"/>
            <a:headEnd/>
            <a:tailEnd/>
          </a:ln>
          <a:effectLst/>
        </p:spPr>
        <p:txBody>
          <a:bodyPr wrap="square" lIns="92075" tIns="46038" rIns="92075" bIns="46038">
            <a:spAutoFit/>
          </a:bodyPr>
          <a:lstStyle/>
          <a:p>
            <a:pPr eaLnBrk="0" hangingPunct="0"/>
            <a:r>
              <a:rPr lang="en-US" altLang="en-US" sz="3200" dirty="0">
                <a:solidFill>
                  <a:srgbClr val="A22A29"/>
                </a:solidFill>
                <a:cs typeface="Arial" charset="0"/>
              </a:rPr>
              <a:t>x</a:t>
            </a:r>
          </a:p>
        </p:txBody>
      </p:sp>
      <p:pic>
        <p:nvPicPr>
          <p:cNvPr id="5"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62663" y="2362200"/>
            <a:ext cx="663575" cy="195262"/>
          </a:xfrm>
          <a:prstGeom prst="rect">
            <a:avLst/>
          </a:prstGeom>
          <a:noFill/>
          <a:ln w="9525">
            <a:noFill/>
            <a:miter lim="800000"/>
            <a:headEnd/>
            <a:tailEnd/>
          </a:ln>
          <a:effectLst/>
        </p:spPr>
      </p:pic>
      <p:sp>
        <p:nvSpPr>
          <p:cNvPr id="6" name="Rectangle 4"/>
          <p:cNvSpPr>
            <a:spLocks noChangeArrowheads="1"/>
          </p:cNvSpPr>
          <p:nvPr/>
        </p:nvSpPr>
        <p:spPr bwMode="auto">
          <a:xfrm>
            <a:off x="4876800" y="2091584"/>
            <a:ext cx="434975" cy="831639"/>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altLang="en-US" sz="4800" dirty="0" smtClean="0">
                <a:solidFill>
                  <a:srgbClr val="A22A29"/>
                </a:solidFill>
                <a:cs typeface="Arial" charset="0"/>
              </a:rPr>
              <a:t>*</a:t>
            </a:r>
            <a:endParaRPr lang="en-US" altLang="en-US" sz="4800" dirty="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t>fast</a:t>
            </a:r>
            <a:endParaRPr lang="en-US" sz="8800" dirty="0"/>
          </a:p>
        </p:txBody>
      </p:sp>
      <p:sp>
        <p:nvSpPr>
          <p:cNvPr id="4" name="Rectangle 4"/>
          <p:cNvSpPr>
            <a:spLocks noChangeArrowheads="1"/>
          </p:cNvSpPr>
          <p:nvPr/>
        </p:nvSpPr>
        <p:spPr bwMode="auto">
          <a:xfrm>
            <a:off x="4098422" y="3124200"/>
            <a:ext cx="434975" cy="585418"/>
          </a:xfrm>
          <a:prstGeom prst="rect">
            <a:avLst/>
          </a:prstGeom>
          <a:noFill/>
          <a:ln w="9525">
            <a:noFill/>
            <a:miter lim="800000"/>
            <a:headEnd/>
            <a:tailEnd/>
          </a:ln>
          <a:effectLst/>
        </p:spPr>
        <p:txBody>
          <a:bodyPr wrap="square" lIns="92075" tIns="46038" rIns="92075" bIns="46038">
            <a:spAutoFit/>
          </a:bodyPr>
          <a:lstStyle/>
          <a:p>
            <a:pPr algn="ctr" eaLnBrk="0" hangingPunct="0"/>
            <a:r>
              <a:rPr lang="en-US" altLang="en-US" sz="3200" dirty="0">
                <a:solidFill>
                  <a:srgbClr val="A22A29"/>
                </a:solidFill>
                <a:cs typeface="Arial" charset="0"/>
              </a:rPr>
              <a:t>x</a:t>
            </a:r>
          </a:p>
        </p:txBody>
      </p:sp>
      <p:pic>
        <p:nvPicPr>
          <p:cNvPr id="5"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84625" y="2362200"/>
            <a:ext cx="663575" cy="195262"/>
          </a:xfrm>
          <a:prstGeom prst="rect">
            <a:avLst/>
          </a:prstGeom>
          <a:noFill/>
          <a:ln w="9525">
            <a:noFill/>
            <a:miter lim="800000"/>
            <a:headEnd/>
            <a:tailEnd/>
          </a:ln>
          <a:effectLst/>
        </p:spPr>
      </p:pic>
      <p:pic>
        <p:nvPicPr>
          <p:cNvPr id="6"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14016" y="3429000"/>
            <a:ext cx="838200" cy="242887"/>
          </a:xfrm>
          <a:prstGeom prst="rect">
            <a:avLst/>
          </a:prstGeom>
          <a:noFill/>
          <a:ln w="9525">
            <a:noFill/>
            <a:miter lim="800000"/>
            <a:headEnd/>
            <a:tailEnd/>
          </a:ln>
        </p:spPr>
      </p:pic>
      <p:sp>
        <p:nvSpPr>
          <p:cNvPr id="7" name="Rectangle 4"/>
          <p:cNvSpPr>
            <a:spLocks noChangeArrowheads="1"/>
          </p:cNvSpPr>
          <p:nvPr/>
        </p:nvSpPr>
        <p:spPr bwMode="auto">
          <a:xfrm>
            <a:off x="4986470" y="2014670"/>
            <a:ext cx="434975" cy="831639"/>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altLang="en-US" sz="4800" dirty="0" smtClean="0">
                <a:solidFill>
                  <a:srgbClr val="A22A29"/>
                </a:solidFill>
                <a:cs typeface="Arial" charset="0"/>
              </a:rPr>
              <a:t>*</a:t>
            </a:r>
            <a:endParaRPr lang="en-US" altLang="en-US" sz="4800" dirty="0">
              <a:cs typeface="Arial" charset="0"/>
            </a:endParaRPr>
          </a:p>
        </p:txBody>
      </p:sp>
      <p:sp>
        <p:nvSpPr>
          <p:cNvPr id="8" name="Rectangle 4"/>
          <p:cNvSpPr>
            <a:spLocks noChangeArrowheads="1"/>
          </p:cNvSpPr>
          <p:nvPr/>
        </p:nvSpPr>
        <p:spPr bwMode="auto">
          <a:xfrm>
            <a:off x="4564168" y="2133600"/>
            <a:ext cx="434975" cy="831639"/>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altLang="en-US" sz="4800" dirty="0" smtClean="0">
                <a:solidFill>
                  <a:srgbClr val="A22A29"/>
                </a:solidFill>
                <a:cs typeface="Arial" charset="0"/>
              </a:rPr>
              <a:t>*</a:t>
            </a:r>
            <a:endParaRPr lang="en-US" altLang="en-US" sz="4800" dirty="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7" grpId="0" autoUpdateAnimBg="0"/>
      <p:bldP spid="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t>line</a:t>
            </a:r>
            <a:endParaRPr lang="en-US" sz="8800" dirty="0"/>
          </a:p>
        </p:txBody>
      </p:sp>
      <p:sp>
        <p:nvSpPr>
          <p:cNvPr id="4" name="Rectangle 4"/>
          <p:cNvSpPr>
            <a:spLocks noChangeArrowheads="1"/>
          </p:cNvSpPr>
          <p:nvPr/>
        </p:nvSpPr>
        <p:spPr bwMode="auto">
          <a:xfrm>
            <a:off x="3911838" y="3124200"/>
            <a:ext cx="434975" cy="585418"/>
          </a:xfrm>
          <a:prstGeom prst="rect">
            <a:avLst/>
          </a:prstGeom>
          <a:noFill/>
          <a:ln w="9525">
            <a:noFill/>
            <a:miter lim="800000"/>
            <a:headEnd/>
            <a:tailEnd/>
          </a:ln>
          <a:effectLst/>
        </p:spPr>
        <p:txBody>
          <a:bodyPr wrap="square" lIns="92075" tIns="46038" rIns="92075" bIns="46038">
            <a:spAutoFit/>
          </a:bodyPr>
          <a:lstStyle/>
          <a:p>
            <a:pPr algn="ctr" eaLnBrk="0" hangingPunct="0"/>
            <a:r>
              <a:rPr lang="en-US" altLang="en-US" sz="3200" dirty="0">
                <a:solidFill>
                  <a:srgbClr val="A22A29"/>
                </a:solidFill>
                <a:cs typeface="Arial" charset="0"/>
              </a:rPr>
              <a:t>x</a:t>
            </a:r>
          </a:p>
        </p:txBody>
      </p:sp>
      <p:sp>
        <p:nvSpPr>
          <p:cNvPr id="5" name="Rectangle 4"/>
          <p:cNvSpPr>
            <a:spLocks noChangeArrowheads="1"/>
          </p:cNvSpPr>
          <p:nvPr/>
        </p:nvSpPr>
        <p:spPr bwMode="auto">
          <a:xfrm>
            <a:off x="4924663" y="3124200"/>
            <a:ext cx="434975" cy="585418"/>
          </a:xfrm>
          <a:prstGeom prst="rect">
            <a:avLst/>
          </a:prstGeom>
          <a:noFill/>
          <a:ln w="9525">
            <a:noFill/>
            <a:miter lim="800000"/>
            <a:headEnd/>
            <a:tailEnd/>
          </a:ln>
          <a:effectLst/>
        </p:spPr>
        <p:txBody>
          <a:bodyPr wrap="square" lIns="92075" tIns="46038" rIns="92075" bIns="46038">
            <a:spAutoFit/>
          </a:bodyPr>
          <a:lstStyle/>
          <a:p>
            <a:pPr algn="ctr" eaLnBrk="0" hangingPunct="0"/>
            <a:r>
              <a:rPr lang="en-US" altLang="en-US" sz="3200" dirty="0">
                <a:solidFill>
                  <a:srgbClr val="A22A29"/>
                </a:solidFill>
                <a:cs typeface="Arial" charset="0"/>
              </a:rPr>
              <a:t>x</a:t>
            </a:r>
          </a:p>
        </p:txBody>
      </p:sp>
      <p:sp>
        <p:nvSpPr>
          <p:cNvPr id="6" name="Line 7"/>
          <p:cNvSpPr>
            <a:spLocks noChangeShapeType="1"/>
          </p:cNvSpPr>
          <p:nvPr/>
        </p:nvSpPr>
        <p:spPr bwMode="auto">
          <a:xfrm>
            <a:off x="3978778" y="2362200"/>
            <a:ext cx="313346" cy="0"/>
          </a:xfrm>
          <a:prstGeom prst="line">
            <a:avLst/>
          </a:prstGeom>
          <a:noFill/>
          <a:ln w="25400">
            <a:solidFill>
              <a:srgbClr val="A22A29"/>
            </a:solidFill>
            <a:round/>
            <a:headEnd/>
            <a:tailEnd/>
          </a:ln>
        </p:spPr>
        <p:txBody>
          <a:bodyPr wrap="none" anchor="ctr"/>
          <a:lstStyle/>
          <a:p>
            <a:endParaRPr lang="en-US"/>
          </a:p>
        </p:txBody>
      </p:sp>
      <p:sp>
        <p:nvSpPr>
          <p:cNvPr id="7" name="Line 7"/>
          <p:cNvSpPr>
            <a:spLocks noChangeShapeType="1"/>
          </p:cNvSpPr>
          <p:nvPr/>
        </p:nvSpPr>
        <p:spPr bwMode="auto">
          <a:xfrm rot="16200000">
            <a:off x="4356219" y="3052273"/>
            <a:ext cx="1532546" cy="0"/>
          </a:xfrm>
          <a:prstGeom prst="line">
            <a:avLst/>
          </a:prstGeom>
          <a:noFill/>
          <a:ln w="25400">
            <a:solidFill>
              <a:srgbClr val="A22A29"/>
            </a:solidFill>
            <a:round/>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81000" y="762000"/>
            <a:ext cx="8229600" cy="2362200"/>
          </a:xfrm>
        </p:spPr>
        <p:txBody>
          <a:bodyPr>
            <a:normAutofit/>
          </a:bodyPr>
          <a:lstStyle/>
          <a:p>
            <a:r>
              <a:rPr lang="en-US" sz="3600" b="1" dirty="0">
                <a:solidFill>
                  <a:schemeClr val="bg1">
                    <a:lumMod val="65000"/>
                  </a:schemeClr>
                </a:solidFill>
                <a:latin typeface="Baskerville SemiBold"/>
                <a:cs typeface="Baskerville SemiBold"/>
              </a:rPr>
              <a:t>Holding in the Bottom</a:t>
            </a:r>
            <a:br>
              <a:rPr lang="en-US" sz="3600" b="1" dirty="0">
                <a:solidFill>
                  <a:schemeClr val="bg1">
                    <a:lumMod val="65000"/>
                  </a:schemeClr>
                </a:solidFill>
                <a:latin typeface="Baskerville SemiBold"/>
                <a:cs typeface="Baskerville SemiBold"/>
              </a:rPr>
            </a:br>
            <a:r>
              <a:rPr lang="en-US" sz="3600" b="1" dirty="0">
                <a:solidFill>
                  <a:schemeClr val="bg1">
                    <a:lumMod val="65000"/>
                  </a:schemeClr>
                </a:solidFill>
                <a:latin typeface="Baskerville SemiBold"/>
                <a:cs typeface="Baskerville SemiBold"/>
              </a:rPr>
              <a:t>While Sustaining the Top: </a:t>
            </a:r>
            <a:br>
              <a:rPr lang="en-US" sz="3600" b="1" dirty="0">
                <a:solidFill>
                  <a:schemeClr val="bg1">
                    <a:lumMod val="65000"/>
                  </a:schemeClr>
                </a:solidFill>
                <a:latin typeface="Baskerville SemiBold"/>
                <a:cs typeface="Baskerville SemiBold"/>
              </a:rPr>
            </a:br>
            <a:r>
              <a:rPr lang="en-US" sz="3600" b="1" dirty="0">
                <a:solidFill>
                  <a:schemeClr val="bg1">
                    <a:lumMod val="65000"/>
                  </a:schemeClr>
                </a:solidFill>
                <a:latin typeface="Baskerville SemiBold"/>
                <a:cs typeface="Baskerville SemiBold"/>
              </a:rPr>
              <a:t>A Balanced Approach </a:t>
            </a:r>
            <a:r>
              <a:rPr lang="en-US" sz="3600" b="1" dirty="0" smtClean="0">
                <a:solidFill>
                  <a:schemeClr val="bg1">
                    <a:lumMod val="65000"/>
                  </a:schemeClr>
                </a:solidFill>
                <a:latin typeface="Baskerville SemiBold"/>
                <a:cs typeface="Baskerville SemiBold"/>
              </a:rPr>
              <a:t>for</a:t>
            </a:r>
            <a:br>
              <a:rPr lang="en-US" sz="3600" b="1" dirty="0" smtClean="0">
                <a:solidFill>
                  <a:schemeClr val="bg1">
                    <a:lumMod val="65000"/>
                  </a:schemeClr>
                </a:solidFill>
                <a:latin typeface="Baskerville SemiBold"/>
                <a:cs typeface="Baskerville SemiBold"/>
              </a:rPr>
            </a:br>
            <a:r>
              <a:rPr lang="en-US" sz="3600" b="1" dirty="0" smtClean="0">
                <a:solidFill>
                  <a:schemeClr val="bg1">
                    <a:lumMod val="65000"/>
                  </a:schemeClr>
                </a:solidFill>
                <a:latin typeface="Baskerville SemiBold"/>
                <a:cs typeface="Baskerville SemiBold"/>
              </a:rPr>
              <a:t>L2 </a:t>
            </a:r>
            <a:r>
              <a:rPr lang="en-US" sz="3600" b="1" dirty="0">
                <a:solidFill>
                  <a:schemeClr val="bg1">
                    <a:lumMod val="65000"/>
                  </a:schemeClr>
                </a:solidFill>
                <a:latin typeface="Baskerville SemiBold"/>
                <a:cs typeface="Baskerville SemiBold"/>
              </a:rPr>
              <a:t>Reading Instruction</a:t>
            </a:r>
            <a:endParaRPr lang="en-US" sz="3600" b="1" dirty="0">
              <a:solidFill>
                <a:schemeClr val="bg1">
                  <a:lumMod val="65000"/>
                </a:schemeClr>
              </a:solidFill>
              <a:latin typeface="Baskerville" charset="0"/>
              <a:ea typeface="ＭＳ Ｐゴシック" charset="0"/>
              <a:cs typeface="Baskerville" charset="0"/>
            </a:endParaRPr>
          </a:p>
        </p:txBody>
      </p:sp>
      <p:pic>
        <p:nvPicPr>
          <p:cNvPr id="20483" name="Picture 4" descr="Reading Horizons 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962400"/>
            <a:ext cx="4800600" cy="111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3327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t>race</a:t>
            </a:r>
            <a:endParaRPr lang="en-US" sz="8800" dirty="0"/>
          </a:p>
        </p:txBody>
      </p:sp>
      <p:sp>
        <p:nvSpPr>
          <p:cNvPr id="4" name="Rectangle 4"/>
          <p:cNvSpPr>
            <a:spLocks noChangeArrowheads="1"/>
          </p:cNvSpPr>
          <p:nvPr/>
        </p:nvSpPr>
        <p:spPr bwMode="auto">
          <a:xfrm>
            <a:off x="4015104" y="3124200"/>
            <a:ext cx="434975" cy="585418"/>
          </a:xfrm>
          <a:prstGeom prst="rect">
            <a:avLst/>
          </a:prstGeom>
          <a:noFill/>
          <a:ln w="9525">
            <a:noFill/>
            <a:miter lim="800000"/>
            <a:headEnd/>
            <a:tailEnd/>
          </a:ln>
          <a:effectLst/>
        </p:spPr>
        <p:txBody>
          <a:bodyPr wrap="square" lIns="92075" tIns="46038" rIns="92075" bIns="46038">
            <a:spAutoFit/>
          </a:bodyPr>
          <a:lstStyle/>
          <a:p>
            <a:pPr algn="ctr" eaLnBrk="0" hangingPunct="0"/>
            <a:r>
              <a:rPr lang="en-US" altLang="en-US" sz="3200" dirty="0">
                <a:solidFill>
                  <a:srgbClr val="A22A29"/>
                </a:solidFill>
                <a:cs typeface="Arial" charset="0"/>
              </a:rPr>
              <a:t>x</a:t>
            </a:r>
          </a:p>
        </p:txBody>
      </p:sp>
      <p:sp>
        <p:nvSpPr>
          <p:cNvPr id="5" name="Rectangle 4"/>
          <p:cNvSpPr>
            <a:spLocks noChangeArrowheads="1"/>
          </p:cNvSpPr>
          <p:nvPr/>
        </p:nvSpPr>
        <p:spPr bwMode="auto">
          <a:xfrm>
            <a:off x="5045021" y="3124200"/>
            <a:ext cx="434975" cy="585418"/>
          </a:xfrm>
          <a:prstGeom prst="rect">
            <a:avLst/>
          </a:prstGeom>
          <a:noFill/>
          <a:ln w="9525">
            <a:noFill/>
            <a:miter lim="800000"/>
            <a:headEnd/>
            <a:tailEnd/>
          </a:ln>
          <a:effectLst/>
        </p:spPr>
        <p:txBody>
          <a:bodyPr wrap="square" lIns="92075" tIns="46038" rIns="92075" bIns="46038">
            <a:spAutoFit/>
          </a:bodyPr>
          <a:lstStyle/>
          <a:p>
            <a:pPr algn="ctr" eaLnBrk="0" hangingPunct="0"/>
            <a:r>
              <a:rPr lang="en-US" altLang="en-US" sz="3200" dirty="0">
                <a:solidFill>
                  <a:srgbClr val="A22A29"/>
                </a:solidFill>
                <a:cs typeface="Arial" charset="0"/>
              </a:rPr>
              <a:t>x</a:t>
            </a:r>
          </a:p>
        </p:txBody>
      </p:sp>
      <p:sp>
        <p:nvSpPr>
          <p:cNvPr id="6" name="Line 7"/>
          <p:cNvSpPr>
            <a:spLocks noChangeShapeType="1"/>
          </p:cNvSpPr>
          <p:nvPr/>
        </p:nvSpPr>
        <p:spPr bwMode="auto">
          <a:xfrm>
            <a:off x="4039314" y="2539524"/>
            <a:ext cx="382428" cy="0"/>
          </a:xfrm>
          <a:prstGeom prst="line">
            <a:avLst/>
          </a:prstGeom>
          <a:noFill/>
          <a:ln w="25400">
            <a:solidFill>
              <a:srgbClr val="A22A29"/>
            </a:solidFill>
            <a:round/>
            <a:headEnd/>
            <a:tailEnd/>
          </a:ln>
        </p:spPr>
        <p:txBody>
          <a:bodyPr wrap="none" anchor="ctr"/>
          <a:lstStyle/>
          <a:p>
            <a:endParaRPr lang="en-US"/>
          </a:p>
        </p:txBody>
      </p:sp>
      <p:sp>
        <p:nvSpPr>
          <p:cNvPr id="7" name="Line 7"/>
          <p:cNvSpPr>
            <a:spLocks noChangeShapeType="1"/>
          </p:cNvSpPr>
          <p:nvPr/>
        </p:nvSpPr>
        <p:spPr bwMode="auto">
          <a:xfrm rot="16200000">
            <a:off x="4476577" y="3069365"/>
            <a:ext cx="1532546" cy="0"/>
          </a:xfrm>
          <a:prstGeom prst="line">
            <a:avLst/>
          </a:prstGeom>
          <a:noFill/>
          <a:ln w="25400">
            <a:solidFill>
              <a:srgbClr val="A22A29"/>
            </a:solidFill>
            <a:round/>
            <a:headEnd/>
            <a:tailEnd/>
          </a:ln>
        </p:spPr>
        <p:txBody>
          <a:bodyPr wrap="none" anchor="ctr"/>
          <a:lstStyle/>
          <a:p>
            <a:endParaRPr lang="en-US"/>
          </a:p>
        </p:txBody>
      </p:sp>
      <p:pic>
        <p:nvPicPr>
          <p:cNvPr id="8"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2438400"/>
            <a:ext cx="914400" cy="192871"/>
          </a:xfrm>
          <a:prstGeom prst="rect">
            <a:avLst/>
          </a:prstGeom>
          <a:noFill/>
          <a:ln w="9525">
            <a:noFill/>
            <a:miter lim="800000"/>
            <a:headEnd/>
            <a:tailEnd/>
          </a:ln>
          <a:effectLst/>
        </p:spPr>
      </p:pic>
      <p:sp>
        <p:nvSpPr>
          <p:cNvPr id="9" name="Text Box 13"/>
          <p:cNvSpPr txBox="1">
            <a:spLocks noChangeArrowheads="1"/>
          </p:cNvSpPr>
          <p:nvPr/>
        </p:nvSpPr>
        <p:spPr bwMode="auto">
          <a:xfrm>
            <a:off x="4800600" y="2006124"/>
            <a:ext cx="38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r">
              <a:spcBef>
                <a:spcPct val="50000"/>
              </a:spcBef>
              <a:defRPr/>
            </a:pPr>
            <a:r>
              <a:rPr lang="en-US" sz="2800" dirty="0">
                <a:ea typeface="ＭＳ Ｐゴシック" pitchFamily="34" charset="-128"/>
              </a:rPr>
              <a: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ox(i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nimBg="1"/>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t>remember</a:t>
            </a:r>
            <a:endParaRPr lang="en-US" sz="8800" dirty="0"/>
          </a:p>
        </p:txBody>
      </p:sp>
      <p:sp>
        <p:nvSpPr>
          <p:cNvPr id="4" name="Rectangle 4"/>
          <p:cNvSpPr>
            <a:spLocks noChangeArrowheads="1"/>
          </p:cNvSpPr>
          <p:nvPr/>
        </p:nvSpPr>
        <p:spPr bwMode="auto">
          <a:xfrm>
            <a:off x="2633530" y="3124200"/>
            <a:ext cx="434975" cy="585418"/>
          </a:xfrm>
          <a:prstGeom prst="rect">
            <a:avLst/>
          </a:prstGeom>
          <a:noFill/>
          <a:ln w="9525">
            <a:noFill/>
            <a:miter lim="800000"/>
            <a:headEnd/>
            <a:tailEnd/>
          </a:ln>
          <a:effectLst/>
        </p:spPr>
        <p:txBody>
          <a:bodyPr wrap="square" lIns="92075" tIns="46038" rIns="92075" bIns="46038">
            <a:spAutoFit/>
          </a:bodyPr>
          <a:lstStyle/>
          <a:p>
            <a:pPr eaLnBrk="0" hangingPunct="0"/>
            <a:r>
              <a:rPr lang="en-US" altLang="en-US" sz="3200" dirty="0">
                <a:solidFill>
                  <a:srgbClr val="A22A29"/>
                </a:solidFill>
                <a:cs typeface="Arial" charset="0"/>
              </a:rPr>
              <a:t>x</a:t>
            </a:r>
          </a:p>
        </p:txBody>
      </p:sp>
      <p:sp>
        <p:nvSpPr>
          <p:cNvPr id="6" name="Rectangle 4"/>
          <p:cNvSpPr>
            <a:spLocks noChangeArrowheads="1"/>
          </p:cNvSpPr>
          <p:nvPr/>
        </p:nvSpPr>
        <p:spPr bwMode="auto">
          <a:xfrm>
            <a:off x="4072784" y="3124200"/>
            <a:ext cx="434975" cy="585418"/>
          </a:xfrm>
          <a:prstGeom prst="rect">
            <a:avLst/>
          </a:prstGeom>
          <a:noFill/>
          <a:ln w="9525">
            <a:noFill/>
            <a:miter lim="800000"/>
            <a:headEnd/>
            <a:tailEnd/>
          </a:ln>
          <a:effectLst/>
        </p:spPr>
        <p:txBody>
          <a:bodyPr wrap="square" lIns="92075" tIns="46038" rIns="92075" bIns="46038">
            <a:spAutoFit/>
          </a:bodyPr>
          <a:lstStyle/>
          <a:p>
            <a:pPr eaLnBrk="0" hangingPunct="0"/>
            <a:r>
              <a:rPr lang="en-US" altLang="en-US" sz="3200" dirty="0">
                <a:solidFill>
                  <a:srgbClr val="A22A29"/>
                </a:solidFill>
                <a:cs typeface="Arial" charset="0"/>
              </a:rPr>
              <a:t>x</a:t>
            </a:r>
          </a:p>
        </p:txBody>
      </p:sp>
      <p:pic>
        <p:nvPicPr>
          <p:cNvPr id="7"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08425" y="2362200"/>
            <a:ext cx="663575" cy="195262"/>
          </a:xfrm>
          <a:prstGeom prst="rect">
            <a:avLst/>
          </a:prstGeom>
          <a:noFill/>
          <a:ln w="9525">
            <a:noFill/>
            <a:miter lim="800000"/>
            <a:headEnd/>
            <a:tailEnd/>
          </a:ln>
          <a:effectLst/>
        </p:spPr>
      </p:pic>
      <p:sp>
        <p:nvSpPr>
          <p:cNvPr id="8" name="Rectangle 4"/>
          <p:cNvSpPr>
            <a:spLocks noChangeArrowheads="1"/>
          </p:cNvSpPr>
          <p:nvPr/>
        </p:nvSpPr>
        <p:spPr bwMode="auto">
          <a:xfrm>
            <a:off x="6118225" y="3124200"/>
            <a:ext cx="434975" cy="585418"/>
          </a:xfrm>
          <a:prstGeom prst="rect">
            <a:avLst/>
          </a:prstGeom>
          <a:noFill/>
          <a:ln w="9525">
            <a:noFill/>
            <a:miter lim="800000"/>
            <a:headEnd/>
            <a:tailEnd/>
          </a:ln>
          <a:effectLst/>
        </p:spPr>
        <p:txBody>
          <a:bodyPr wrap="square" lIns="92075" tIns="46038" rIns="92075" bIns="46038">
            <a:spAutoFit/>
          </a:bodyPr>
          <a:lstStyle/>
          <a:p>
            <a:pPr eaLnBrk="0" hangingPunct="0"/>
            <a:r>
              <a:rPr lang="en-US" altLang="en-US" sz="3200" dirty="0">
                <a:solidFill>
                  <a:srgbClr val="A22A29"/>
                </a:solidFill>
                <a:cs typeface="Arial" charset="0"/>
              </a:rPr>
              <a:t>x</a:t>
            </a:r>
          </a:p>
        </p:txBody>
      </p:sp>
      <p:pic>
        <p:nvPicPr>
          <p:cNvPr id="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96000" y="3581400"/>
            <a:ext cx="838200" cy="242887"/>
          </a:xfrm>
          <a:prstGeom prst="rect">
            <a:avLst/>
          </a:prstGeom>
          <a:noFill/>
          <a:ln w="9525">
            <a:noFill/>
            <a:miter lim="800000"/>
            <a:headEnd/>
            <a:tailEnd/>
          </a:ln>
        </p:spPr>
      </p:pic>
      <p:sp>
        <p:nvSpPr>
          <p:cNvPr id="10" name="Rectangle 4"/>
          <p:cNvSpPr>
            <a:spLocks noChangeArrowheads="1"/>
          </p:cNvSpPr>
          <p:nvPr/>
        </p:nvSpPr>
        <p:spPr bwMode="auto">
          <a:xfrm>
            <a:off x="3124200" y="2133600"/>
            <a:ext cx="2286000" cy="1981200"/>
          </a:xfrm>
          <a:prstGeom prst="rect">
            <a:avLst/>
          </a:prstGeom>
          <a:noFill/>
          <a:ln w="25400">
            <a:solidFill>
              <a:srgbClr val="A22A29"/>
            </a:solidFill>
            <a:miter lim="800000"/>
            <a:headEnd type="none" w="sm" len="sm"/>
            <a:tailEnd type="none" w="sm" len="sm"/>
          </a:ln>
        </p:spPr>
        <p:txBody>
          <a:bodyPr wrap="none" anchor="ctr"/>
          <a:lstStyle/>
          <a:p>
            <a:pPr eaLnBrk="0" hangingPunct="0"/>
            <a:endParaRPr lang="en-US" altLang="en-US" sz="2800">
              <a:solidFill>
                <a:srgbClr val="A22A29"/>
              </a:solidFill>
              <a:latin typeface="Book Antiqua" pitchFamily="18" charset="0"/>
              <a:cs typeface="Arial" charset="0"/>
            </a:endParaRPr>
          </a:p>
        </p:txBody>
      </p:sp>
      <p:sp>
        <p:nvSpPr>
          <p:cNvPr id="11" name="Rectangle 10"/>
          <p:cNvSpPr>
            <a:spLocks noChangeArrowheads="1"/>
          </p:cNvSpPr>
          <p:nvPr/>
        </p:nvSpPr>
        <p:spPr bwMode="auto">
          <a:xfrm>
            <a:off x="5410200" y="2133600"/>
            <a:ext cx="1676400" cy="1981200"/>
          </a:xfrm>
          <a:prstGeom prst="rect">
            <a:avLst/>
          </a:prstGeom>
          <a:noFill/>
          <a:ln w="25400">
            <a:solidFill>
              <a:srgbClr val="A22A29"/>
            </a:solidFill>
            <a:miter lim="800000"/>
            <a:headEnd type="none" w="sm" len="sm"/>
            <a:tailEnd type="none" w="sm" len="sm"/>
          </a:ln>
        </p:spPr>
        <p:txBody>
          <a:bodyPr wrap="none" anchor="ctr"/>
          <a:lstStyle/>
          <a:p>
            <a:endParaRPr lang="en-US" altLang="en-US" b="1">
              <a:cs typeface="Arial" charset="0"/>
            </a:endParaRPr>
          </a:p>
        </p:txBody>
      </p:sp>
      <p:sp>
        <p:nvSpPr>
          <p:cNvPr id="12" name="Rectangle 4"/>
          <p:cNvSpPr>
            <a:spLocks noChangeArrowheads="1"/>
          </p:cNvSpPr>
          <p:nvPr/>
        </p:nvSpPr>
        <p:spPr bwMode="auto">
          <a:xfrm>
            <a:off x="2057400" y="2133600"/>
            <a:ext cx="1066800" cy="1981200"/>
          </a:xfrm>
          <a:prstGeom prst="rect">
            <a:avLst/>
          </a:prstGeom>
          <a:noFill/>
          <a:ln w="25400">
            <a:solidFill>
              <a:srgbClr val="A22A29"/>
            </a:solidFill>
            <a:miter lim="800000"/>
            <a:headEnd type="none" w="sm" len="sm"/>
            <a:tailEnd type="none" w="sm" len="sm"/>
          </a:ln>
        </p:spPr>
        <p:txBody>
          <a:bodyPr wrap="none" anchor="ctr"/>
          <a:lstStyle/>
          <a:p>
            <a:pPr eaLnBrk="0" hangingPunct="0"/>
            <a:endParaRPr lang="en-US" altLang="en-US" sz="2800">
              <a:solidFill>
                <a:srgbClr val="A22A29"/>
              </a:solidFill>
              <a:latin typeface="Book Antiqua" pitchFamily="18" charset="0"/>
              <a:cs typeface="Arial" charset="0"/>
            </a:endParaRPr>
          </a:p>
        </p:txBody>
      </p:sp>
      <p:sp>
        <p:nvSpPr>
          <p:cNvPr id="13" name="Line 7"/>
          <p:cNvSpPr>
            <a:spLocks noChangeShapeType="1"/>
          </p:cNvSpPr>
          <p:nvPr/>
        </p:nvSpPr>
        <p:spPr bwMode="auto">
          <a:xfrm>
            <a:off x="2624984" y="2590800"/>
            <a:ext cx="381000" cy="0"/>
          </a:xfrm>
          <a:prstGeom prst="line">
            <a:avLst/>
          </a:prstGeom>
          <a:noFill/>
          <a:ln w="25400">
            <a:solidFill>
              <a:srgbClr val="A22A29"/>
            </a:solidFill>
            <a:round/>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ox(i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ox(i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P spid="8" grpId="0" autoUpdateAnimBg="0"/>
      <p:bldP spid="10" grpId="0" animBg="1" autoUpdateAnimBg="0"/>
      <p:bldP spid="11" grpId="0" animBg="1"/>
      <p:bldP spid="12" grpId="0" animBg="1" autoUpdateAnimBg="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a:cs typeface="Baskerville"/>
              </a:rPr>
              <a:t>Rapid Word Recognition</a:t>
            </a:r>
            <a:endParaRPr lang="en-US" dirty="0">
              <a:latin typeface="Baskerville"/>
              <a:cs typeface="Baskerville"/>
            </a:endParaRPr>
          </a:p>
        </p:txBody>
      </p:sp>
      <p:sp>
        <p:nvSpPr>
          <p:cNvPr id="3" name="Content Placeholder 2"/>
          <p:cNvSpPr>
            <a:spLocks noGrp="1"/>
          </p:cNvSpPr>
          <p:nvPr>
            <p:ph idx="1"/>
          </p:nvPr>
        </p:nvSpPr>
        <p:spPr>
          <a:xfrm>
            <a:off x="152400" y="1524000"/>
            <a:ext cx="8991600" cy="5029200"/>
          </a:xfrm>
        </p:spPr>
        <p:txBody>
          <a:bodyPr>
            <a:noAutofit/>
          </a:bodyPr>
          <a:lstStyle/>
          <a:p>
            <a:pPr marL="514350" indent="-514350">
              <a:buFont typeface="+mj-lt"/>
              <a:buAutoNum type="arabicPeriod"/>
            </a:pPr>
            <a:r>
              <a:rPr lang="en-US" sz="2800" dirty="0" smtClean="0">
                <a:latin typeface="Baskerville"/>
                <a:cs typeface="Baskerville"/>
              </a:rPr>
              <a:t>friend | friends   find   friendly   fine   friend  </a:t>
            </a:r>
          </a:p>
          <a:p>
            <a:pPr marL="514350" indent="-514350">
              <a:buFont typeface="+mj-lt"/>
              <a:buAutoNum type="arabicPeriod"/>
            </a:pPr>
            <a:r>
              <a:rPr lang="en-US" sz="2800" dirty="0" smtClean="0">
                <a:latin typeface="Baskerville"/>
                <a:cs typeface="Baskerville"/>
              </a:rPr>
              <a:t>ready | really   read   readily   ready   reads</a:t>
            </a:r>
          </a:p>
          <a:p>
            <a:pPr marL="514350" indent="-514350">
              <a:buFont typeface="+mj-lt"/>
              <a:buAutoNum type="arabicPeriod"/>
            </a:pPr>
            <a:r>
              <a:rPr lang="en-US" sz="2800" dirty="0" smtClean="0">
                <a:latin typeface="Baskerville"/>
                <a:cs typeface="Baskerville"/>
              </a:rPr>
              <a:t>remember | </a:t>
            </a:r>
            <a:r>
              <a:rPr lang="en-US" sz="2300" dirty="0" smtClean="0">
                <a:latin typeface="Baskerville"/>
                <a:cs typeface="Baskerville"/>
              </a:rPr>
              <a:t>remembered   remember   remembers   remembering   </a:t>
            </a:r>
          </a:p>
          <a:p>
            <a:pPr marL="514350" indent="-514350">
              <a:buFont typeface="+mj-lt"/>
              <a:buAutoNum type="arabicPeriod"/>
            </a:pPr>
            <a:r>
              <a:rPr lang="en-US" sz="2800" dirty="0" smtClean="0">
                <a:latin typeface="Baskerville"/>
                <a:cs typeface="Baskerville"/>
              </a:rPr>
              <a:t>win | won   when   whine   win   wins</a:t>
            </a:r>
          </a:p>
          <a:p>
            <a:pPr marL="514350" indent="-514350">
              <a:buFont typeface="+mj-lt"/>
              <a:buAutoNum type="arabicPeriod"/>
            </a:pPr>
            <a:r>
              <a:rPr lang="en-US" sz="2800" dirty="0" smtClean="0">
                <a:latin typeface="Baskerville"/>
                <a:cs typeface="Baskerville"/>
              </a:rPr>
              <a:t>cup | cup   cap   cop   cups   caps</a:t>
            </a:r>
          </a:p>
          <a:p>
            <a:pPr marL="514350" indent="-514350">
              <a:buFont typeface="+mj-lt"/>
              <a:buAutoNum type="arabicPeriod"/>
            </a:pPr>
            <a:r>
              <a:rPr lang="en-US" sz="2800" dirty="0" smtClean="0">
                <a:latin typeface="Baskerville"/>
                <a:cs typeface="Baskerville"/>
              </a:rPr>
              <a:t>finish | finishes   finishing   fish   finished   finish</a:t>
            </a:r>
          </a:p>
          <a:p>
            <a:pPr marL="514350" indent="-514350">
              <a:buFont typeface="+mj-lt"/>
              <a:buAutoNum type="arabicPeriod"/>
            </a:pPr>
            <a:r>
              <a:rPr lang="en-US" sz="2800" dirty="0" smtClean="0">
                <a:latin typeface="Baskerville"/>
                <a:cs typeface="Baskerville"/>
              </a:rPr>
              <a:t>gate | game   gate   gates   gain   gator</a:t>
            </a:r>
          </a:p>
          <a:p>
            <a:pPr marL="514350" indent="-514350">
              <a:buFont typeface="+mj-lt"/>
              <a:buAutoNum type="arabicPeriod"/>
            </a:pPr>
            <a:r>
              <a:rPr lang="en-US" sz="2800" dirty="0" smtClean="0">
                <a:latin typeface="Baskerville"/>
                <a:cs typeface="Baskerville"/>
              </a:rPr>
              <a:t>fast |feast   fist   faster   fast   fastest</a:t>
            </a:r>
          </a:p>
          <a:p>
            <a:pPr marL="514350" indent="-514350">
              <a:buFont typeface="+mj-lt"/>
              <a:buAutoNum type="arabicPeriod"/>
            </a:pPr>
            <a:r>
              <a:rPr lang="en-US" sz="2800" dirty="0" smtClean="0">
                <a:latin typeface="Baskerville"/>
                <a:cs typeface="Baskerville"/>
              </a:rPr>
              <a:t>race | race   races   raze   raced   razed</a:t>
            </a:r>
          </a:p>
          <a:p>
            <a:pPr marL="514350" indent="-514350">
              <a:buFont typeface="+mj-lt"/>
              <a:buAutoNum type="arabicPeriod"/>
            </a:pPr>
            <a:r>
              <a:rPr lang="en-US" sz="2800" dirty="0" smtClean="0">
                <a:latin typeface="Baskerville"/>
                <a:cs typeface="Baskerville"/>
              </a:rPr>
              <a:t>line | land   lines   lime   lane   line </a:t>
            </a:r>
            <a:endParaRPr lang="en-US" sz="2800" dirty="0">
              <a:latin typeface="Baskerville"/>
              <a:cs typeface="Baskerville"/>
            </a:endParaRPr>
          </a:p>
        </p:txBody>
      </p:sp>
    </p:spTree>
    <p:extLst>
      <p:ext uri="{BB962C8B-B14F-4D97-AF65-F5344CB8AC3E}">
        <p14:creationId xmlns:p14="http://schemas.microsoft.com/office/powerpoint/2010/main" val="6310745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askerville"/>
                <a:cs typeface="Baskerville"/>
              </a:rPr>
              <a:t>Comprehension Check</a:t>
            </a:r>
            <a:endParaRPr lang="en-US" dirty="0">
              <a:latin typeface="Baskerville"/>
              <a:cs typeface="Baskerville"/>
            </a:endParaRPr>
          </a:p>
        </p:txBody>
      </p:sp>
      <p:sp>
        <p:nvSpPr>
          <p:cNvPr id="3" name="Content Placeholder 2"/>
          <p:cNvSpPr>
            <a:spLocks noGrp="1"/>
          </p:cNvSpPr>
          <p:nvPr>
            <p:ph idx="1"/>
          </p:nvPr>
        </p:nvSpPr>
        <p:spPr/>
        <p:txBody>
          <a:bodyPr>
            <a:normAutofit fontScale="92500" lnSpcReduction="20000"/>
          </a:bodyPr>
          <a:lstStyle/>
          <a:p>
            <a:pPr marL="0" indent="0">
              <a:buFont typeface="Wingdings" charset="0"/>
              <a:buNone/>
              <a:defRPr/>
            </a:pPr>
            <a:r>
              <a:rPr lang="en-US" dirty="0">
                <a:latin typeface="Baskerville"/>
                <a:ea typeface="ＭＳ Ｐゴシック" charset="0"/>
                <a:cs typeface="Baskerville"/>
              </a:rPr>
              <a:t>How well do you know the words 1-10 from this rapid word recognition activity? To the left of the number on the worksheet, write one of the four numbers to indicate how well you know each word.</a:t>
            </a:r>
          </a:p>
          <a:p>
            <a:pPr marL="687388" indent="-687388">
              <a:buFont typeface="Wingdings" charset="0"/>
              <a:buNone/>
              <a:defRPr/>
            </a:pPr>
            <a:r>
              <a:rPr lang="en-US" dirty="0">
                <a:latin typeface="Baskerville"/>
                <a:ea typeface="ＭＳ Ｐゴシック" charset="0"/>
                <a:cs typeface="Baskerville"/>
              </a:rPr>
              <a:t>0 = I do not know this word.</a:t>
            </a:r>
          </a:p>
          <a:p>
            <a:pPr marL="687388" indent="-687388">
              <a:buFont typeface="Wingdings" charset="0"/>
              <a:buNone/>
              <a:defRPr/>
            </a:pPr>
            <a:r>
              <a:rPr lang="en-US" dirty="0">
                <a:latin typeface="Baskerville"/>
                <a:ea typeface="ＭＳ Ｐゴシック" charset="0"/>
                <a:cs typeface="Baskerville"/>
              </a:rPr>
              <a:t>1 = I think I have seen this word before, but I do not know what it means.</a:t>
            </a:r>
          </a:p>
          <a:p>
            <a:pPr marL="687388" indent="-687388">
              <a:buFont typeface="Wingdings" charset="0"/>
              <a:buNone/>
              <a:defRPr/>
            </a:pPr>
            <a:r>
              <a:rPr lang="en-US" dirty="0">
                <a:latin typeface="Baskerville"/>
                <a:ea typeface="ＭＳ Ｐゴシック" charset="0"/>
                <a:cs typeface="Baskerville"/>
              </a:rPr>
              <a:t>2 = I have seen this word before and I think I know the definition, but I’m not sure.</a:t>
            </a:r>
          </a:p>
          <a:p>
            <a:pPr marL="687388" indent="-687388">
              <a:buFont typeface="Wingdings" charset="0"/>
              <a:buNone/>
              <a:defRPr/>
            </a:pPr>
            <a:r>
              <a:rPr lang="en-US" dirty="0">
                <a:latin typeface="Baskerville"/>
                <a:ea typeface="ＭＳ Ｐゴシック" charset="0"/>
                <a:cs typeface="Baskerville"/>
              </a:rPr>
              <a:t>3 = I know the definition of this word</a:t>
            </a:r>
            <a:r>
              <a:rPr lang="en-US" dirty="0" smtClean="0">
                <a:latin typeface="Baskerville"/>
                <a:ea typeface="ＭＳ Ｐゴシック" charset="0"/>
                <a:cs typeface="Baskerville"/>
              </a:rPr>
              <a:t>.</a:t>
            </a:r>
            <a:endParaRPr lang="en-US" dirty="0">
              <a:latin typeface="Baskerville"/>
              <a:ea typeface="ＭＳ Ｐゴシック" charset="0"/>
              <a:cs typeface="Baskerville"/>
            </a:endParaRPr>
          </a:p>
        </p:txBody>
      </p:sp>
    </p:spTree>
    <p:extLst>
      <p:ext uri="{BB962C8B-B14F-4D97-AF65-F5344CB8AC3E}">
        <p14:creationId xmlns:p14="http://schemas.microsoft.com/office/powerpoint/2010/main" val="24111686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Content Placeholder 6" descr="Question mark with magnifying glass.jpg"/>
          <p:cNvPicPr>
            <a:picLocks noGrp="1" noChangeAspect="1"/>
          </p:cNvPicPr>
          <p:nvPr>
            <p:ph idx="1"/>
          </p:nvPr>
        </p:nvPicPr>
        <p:blipFill>
          <a:blip r:embed="rId2">
            <a:extLst>
              <a:ext uri="{28A0092B-C50C-407E-A947-70E740481C1C}">
                <a14:useLocalDpi xmlns:a14="http://schemas.microsoft.com/office/drawing/2010/main" val="0"/>
              </a:ext>
            </a:extLst>
          </a:blip>
          <a:srcRect t="5730" b="5730"/>
          <a:stretch>
            <a:fillRect/>
          </a:stretch>
        </p:blipFill>
        <p:spPr>
          <a:xfrm>
            <a:off x="152400" y="762000"/>
            <a:ext cx="8839200" cy="5867400"/>
          </a:xfrm>
        </p:spPr>
      </p:pic>
    </p:spTree>
    <p:extLst>
      <p:ext uri="{BB962C8B-B14F-4D97-AF65-F5344CB8AC3E}">
        <p14:creationId xmlns:p14="http://schemas.microsoft.com/office/powerpoint/2010/main" val="27653831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askerville"/>
                <a:cs typeface="Baskerville"/>
              </a:rPr>
              <a:t>Activation of Background Knowledge</a:t>
            </a:r>
            <a:endParaRPr lang="en-US" dirty="0">
              <a:latin typeface="Baskerville"/>
              <a:cs typeface="Baskerville"/>
            </a:endParaRPr>
          </a:p>
        </p:txBody>
      </p:sp>
      <p:sp>
        <p:nvSpPr>
          <p:cNvPr id="3" name="Content Placeholder 2"/>
          <p:cNvSpPr>
            <a:spLocks noGrp="1"/>
          </p:cNvSpPr>
          <p:nvPr>
            <p:ph idx="1"/>
          </p:nvPr>
        </p:nvSpPr>
        <p:spPr/>
        <p:txBody>
          <a:bodyPr/>
          <a:lstStyle/>
          <a:p>
            <a:r>
              <a:rPr lang="en-US" dirty="0" smtClean="0">
                <a:latin typeface="Baskerville"/>
                <a:cs typeface="Baskerville"/>
              </a:rPr>
              <a:t>What sports do you like?</a:t>
            </a:r>
          </a:p>
          <a:p>
            <a:r>
              <a:rPr lang="en-US" dirty="0" smtClean="0">
                <a:latin typeface="Baskerville"/>
                <a:cs typeface="Baskerville"/>
              </a:rPr>
              <a:t>What do you know </a:t>
            </a:r>
          </a:p>
          <a:p>
            <a:pPr marL="0" indent="0">
              <a:buNone/>
              <a:tabLst>
                <a:tab pos="350838" algn="l"/>
              </a:tabLst>
            </a:pPr>
            <a:r>
              <a:rPr lang="en-US" dirty="0">
                <a:latin typeface="Baskerville"/>
                <a:cs typeface="Baskerville"/>
              </a:rPr>
              <a:t>	</a:t>
            </a:r>
            <a:r>
              <a:rPr lang="en-US" dirty="0" smtClean="0">
                <a:latin typeface="Baskerville"/>
                <a:cs typeface="Baskerville"/>
              </a:rPr>
              <a:t>about bike racing?</a:t>
            </a:r>
          </a:p>
          <a:p>
            <a:pPr marL="0" indent="0">
              <a:buNone/>
            </a:pPr>
            <a:endParaRPr lang="en-US" dirty="0">
              <a:latin typeface="Baskerville"/>
              <a:cs typeface="Baskerville"/>
            </a:endParaRPr>
          </a:p>
        </p:txBody>
      </p:sp>
      <p:pic>
        <p:nvPicPr>
          <p:cNvPr id="4" name="Picture 3" descr="I Always Win graphic from page 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471" y="2133600"/>
            <a:ext cx="4437529" cy="6858000"/>
          </a:xfrm>
          <a:prstGeom prst="rect">
            <a:avLst/>
          </a:prstGeom>
        </p:spPr>
      </p:pic>
    </p:spTree>
    <p:extLst>
      <p:ext uri="{BB962C8B-B14F-4D97-AF65-F5344CB8AC3E}">
        <p14:creationId xmlns:p14="http://schemas.microsoft.com/office/powerpoint/2010/main" val="4148955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Content Placeholder 6" descr="Question mark with magnifying glass.jpg"/>
          <p:cNvPicPr>
            <a:picLocks noGrp="1" noChangeAspect="1"/>
          </p:cNvPicPr>
          <p:nvPr>
            <p:ph idx="1"/>
          </p:nvPr>
        </p:nvPicPr>
        <p:blipFill>
          <a:blip r:embed="rId2">
            <a:extLst>
              <a:ext uri="{28A0092B-C50C-407E-A947-70E740481C1C}">
                <a14:useLocalDpi xmlns:a14="http://schemas.microsoft.com/office/drawing/2010/main" val="0"/>
              </a:ext>
            </a:extLst>
          </a:blip>
          <a:srcRect t="5730" b="5730"/>
          <a:stretch>
            <a:fillRect/>
          </a:stretch>
        </p:blipFill>
        <p:spPr>
          <a:xfrm>
            <a:off x="152400" y="762000"/>
            <a:ext cx="8839200" cy="5867400"/>
          </a:xfrm>
        </p:spPr>
      </p:pic>
    </p:spTree>
    <p:extLst>
      <p:ext uri="{BB962C8B-B14F-4D97-AF65-F5344CB8AC3E}">
        <p14:creationId xmlns:p14="http://schemas.microsoft.com/office/powerpoint/2010/main" val="27653831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askerville"/>
                <a:cs typeface="Baskerville"/>
              </a:rPr>
              <a:t>Activation of Background Knowledge</a:t>
            </a:r>
            <a:endParaRPr lang="en-US" dirty="0">
              <a:latin typeface="Baskerville"/>
              <a:cs typeface="Baskerville"/>
            </a:endParaRPr>
          </a:p>
        </p:txBody>
      </p:sp>
      <p:pic>
        <p:nvPicPr>
          <p:cNvPr id="4" name="Picture 3"/>
          <p:cNvPicPr>
            <a:picLocks noChangeAspect="1"/>
          </p:cNvPicPr>
          <p:nvPr/>
        </p:nvPicPr>
        <p:blipFill>
          <a:blip r:embed="rId2"/>
          <a:stretch>
            <a:fillRect/>
          </a:stretch>
        </p:blipFill>
        <p:spPr>
          <a:xfrm>
            <a:off x="4800600" y="3505200"/>
            <a:ext cx="4114800" cy="2955175"/>
          </a:xfrm>
          <a:prstGeom prst="rect">
            <a:avLst/>
          </a:prstGeom>
        </p:spPr>
      </p:pic>
      <p:sp>
        <p:nvSpPr>
          <p:cNvPr id="5" name="Content Placeholder 4"/>
          <p:cNvSpPr>
            <a:spLocks noGrp="1"/>
          </p:cNvSpPr>
          <p:nvPr>
            <p:ph idx="1"/>
          </p:nvPr>
        </p:nvSpPr>
        <p:spPr/>
        <p:txBody>
          <a:bodyPr/>
          <a:lstStyle/>
          <a:p>
            <a:pPr>
              <a:buFont typeface="Arial"/>
              <a:buChar char="•"/>
            </a:pPr>
            <a:r>
              <a:rPr lang="en-US" dirty="0" smtClean="0">
                <a:latin typeface="Baskerville"/>
                <a:cs typeface="Baskerville"/>
              </a:rPr>
              <a:t>Do you remember when we read, </a:t>
            </a:r>
            <a:r>
              <a:rPr lang="en-US" i="1" dirty="0" smtClean="0">
                <a:latin typeface="Baskerville"/>
                <a:cs typeface="Baskerville"/>
              </a:rPr>
              <a:t>I Always Win!</a:t>
            </a:r>
            <a:endParaRPr lang="en-US" dirty="0" smtClean="0">
              <a:latin typeface="Baskerville"/>
              <a:cs typeface="Baskerville"/>
            </a:endParaRPr>
          </a:p>
          <a:p>
            <a:pPr marL="350838" indent="0">
              <a:buNone/>
            </a:pPr>
            <a:r>
              <a:rPr lang="en-US" dirty="0" smtClean="0">
                <a:latin typeface="Baskerville"/>
                <a:cs typeface="Baskerville"/>
              </a:rPr>
              <a:t>What happened in that story?</a:t>
            </a:r>
          </a:p>
          <a:p>
            <a:pPr>
              <a:buFont typeface="Arial"/>
              <a:buChar char="•"/>
            </a:pPr>
            <a:r>
              <a:rPr lang="en-US" dirty="0" smtClean="0">
                <a:latin typeface="Baskerville"/>
                <a:cs typeface="Baskerville"/>
              </a:rPr>
              <a:t>What famous bike race </a:t>
            </a:r>
          </a:p>
          <a:p>
            <a:pPr marL="284163" indent="0">
              <a:buNone/>
            </a:pPr>
            <a:r>
              <a:rPr lang="en-US" dirty="0" smtClean="0">
                <a:latin typeface="Baskerville"/>
                <a:cs typeface="Baskerville"/>
              </a:rPr>
              <a:t>do you know?</a:t>
            </a:r>
            <a:endParaRPr lang="en-US" dirty="0">
              <a:latin typeface="Baskerville"/>
              <a:cs typeface="Baskerville"/>
            </a:endParaRPr>
          </a:p>
        </p:txBody>
      </p:sp>
      <p:pic>
        <p:nvPicPr>
          <p:cNvPr id="6" name="Picture 5"/>
          <p:cNvPicPr>
            <a:picLocks noChangeAspect="1"/>
          </p:cNvPicPr>
          <p:nvPr/>
        </p:nvPicPr>
        <p:blipFill>
          <a:blip r:embed="rId3"/>
          <a:stretch>
            <a:fillRect/>
          </a:stretch>
        </p:blipFill>
        <p:spPr>
          <a:xfrm rot="20165347">
            <a:off x="1093529" y="4092464"/>
            <a:ext cx="3873499" cy="2832100"/>
          </a:xfrm>
          <a:prstGeom prst="rect">
            <a:avLst/>
          </a:prstGeom>
        </p:spPr>
      </p:pic>
    </p:spTree>
    <p:extLst>
      <p:ext uri="{BB962C8B-B14F-4D97-AF65-F5344CB8AC3E}">
        <p14:creationId xmlns:p14="http://schemas.microsoft.com/office/powerpoint/2010/main" val="3689073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0"/>
            <a:ext cx="8077200" cy="1117600"/>
          </a:xfrm>
        </p:spPr>
        <p:txBody>
          <a:bodyPr>
            <a:normAutofit fontScale="90000"/>
          </a:bodyPr>
          <a:lstStyle/>
          <a:p>
            <a:r>
              <a:rPr lang="en-US" sz="3600" i="1" dirty="0" smtClean="0">
                <a:latin typeface="Baskerville"/>
              </a:rPr>
              <a:t>Tour de France. </a:t>
            </a:r>
            <a:r>
              <a:rPr lang="en-US" sz="3600" dirty="0" smtClean="0">
                <a:latin typeface="Baskerville"/>
              </a:rPr>
              <a:t>(2013)</a:t>
            </a:r>
            <a:r>
              <a:rPr lang="en-US" sz="3600" i="1" dirty="0" smtClean="0">
                <a:latin typeface="Baskerville"/>
              </a:rPr>
              <a:t>. </a:t>
            </a:r>
            <a:r>
              <a:rPr lang="en-US" sz="2700" dirty="0" smtClean="0">
                <a:latin typeface="Baskerville"/>
              </a:rPr>
              <a:t>(Reading Horizons, Reading Library, Book 1. North Salt Lake, UT: Reading Horizons)</a:t>
            </a:r>
            <a:endParaRPr lang="en-US" sz="2700" i="1" dirty="0">
              <a:latin typeface="Baskerville"/>
            </a:endParaRPr>
          </a:p>
        </p:txBody>
      </p:sp>
      <p:sp>
        <p:nvSpPr>
          <p:cNvPr id="3" name="TextBox 2"/>
          <p:cNvSpPr txBox="1"/>
          <p:nvPr/>
        </p:nvSpPr>
        <p:spPr>
          <a:xfrm>
            <a:off x="457200" y="1295400"/>
            <a:ext cx="2365226" cy="523220"/>
          </a:xfrm>
          <a:prstGeom prst="rect">
            <a:avLst/>
          </a:prstGeom>
          <a:noFill/>
        </p:spPr>
        <p:txBody>
          <a:bodyPr wrap="none" rtlCol="0">
            <a:spAutoFit/>
          </a:bodyPr>
          <a:lstStyle/>
          <a:p>
            <a:r>
              <a:rPr lang="en-US" sz="2800" dirty="0" smtClean="0">
                <a:latin typeface="Baskerville"/>
                <a:cs typeface="Baskerville"/>
              </a:rPr>
              <a:t>Expository text</a:t>
            </a:r>
            <a:endParaRPr lang="en-US" sz="2800" dirty="0">
              <a:latin typeface="Baskerville"/>
              <a:cs typeface="Baskerville"/>
            </a:endParaRPr>
          </a:p>
        </p:txBody>
      </p:sp>
      <p:pic>
        <p:nvPicPr>
          <p:cNvPr id="6" name="Content Placeholder 5" descr="Reading Horizons Reading Library.pdf"/>
          <p:cNvPicPr>
            <a:picLocks noGrp="1" noChangeAspect="1"/>
          </p:cNvPicPr>
          <p:nvPr>
            <p:ph idx="1"/>
          </p:nvPr>
        </p:nvPicPr>
        <p:blipFill rotWithShape="1">
          <a:blip r:embed="rId3">
            <a:extLst>
              <a:ext uri="{28A0092B-C50C-407E-A947-70E740481C1C}">
                <a14:useLocalDpi xmlns:a14="http://schemas.microsoft.com/office/drawing/2010/main" val="0"/>
              </a:ext>
            </a:extLst>
          </a:blip>
          <a:srcRect l="-67358" r="-67358"/>
          <a:stretch/>
        </p:blipFill>
        <p:spPr>
          <a:xfrm rot="1077176">
            <a:off x="1335383" y="624743"/>
            <a:ext cx="8229600" cy="4525963"/>
          </a:xfrm>
        </p:spPr>
      </p:pic>
    </p:spTree>
    <p:extLst>
      <p:ext uri="{BB962C8B-B14F-4D97-AF65-F5344CB8AC3E}">
        <p14:creationId xmlns:p14="http://schemas.microsoft.com/office/powerpoint/2010/main" val="12148125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our dr France.pdf"/>
          <p:cNvPicPr>
            <a:picLocks noGrp="1" noChangeAspect="1"/>
          </p:cNvPicPr>
          <p:nvPr>
            <p:ph idx="1"/>
          </p:nvPr>
        </p:nvPicPr>
        <p:blipFill>
          <a:blip r:embed="rId3">
            <a:extLst>
              <a:ext uri="{28A0092B-C50C-407E-A947-70E740481C1C}">
                <a14:useLocalDpi xmlns:a14="http://schemas.microsoft.com/office/drawing/2010/main" val="0"/>
              </a:ext>
            </a:extLst>
          </a:blip>
          <a:srcRect l="-55615" r="-55615"/>
          <a:stretch>
            <a:fillRect/>
          </a:stretch>
        </p:blipFill>
        <p:spPr>
          <a:xfrm rot="20849762">
            <a:off x="-1534369" y="297840"/>
            <a:ext cx="8229600" cy="5029200"/>
          </a:xfrm>
        </p:spPr>
      </p:pic>
      <p:pic>
        <p:nvPicPr>
          <p:cNvPr id="7" name="Picture 6" descr="Tour dr Franc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62277">
            <a:off x="4882768" y="94826"/>
            <a:ext cx="5312780" cy="6858000"/>
          </a:xfrm>
          <a:prstGeom prst="rect">
            <a:avLst/>
          </a:prstGeom>
        </p:spPr>
      </p:pic>
      <p:sp>
        <p:nvSpPr>
          <p:cNvPr id="2" name="Title 1"/>
          <p:cNvSpPr>
            <a:spLocks noGrp="1"/>
          </p:cNvSpPr>
          <p:nvPr>
            <p:ph type="title"/>
          </p:nvPr>
        </p:nvSpPr>
        <p:spPr>
          <a:xfrm>
            <a:off x="533400" y="5334000"/>
            <a:ext cx="8077200" cy="1117600"/>
          </a:xfrm>
        </p:spPr>
        <p:txBody>
          <a:bodyPr>
            <a:normAutofit fontScale="90000"/>
          </a:bodyPr>
          <a:lstStyle/>
          <a:p>
            <a:r>
              <a:rPr lang="en-US" sz="3600" i="1" dirty="0" smtClean="0">
                <a:latin typeface="Baskerville"/>
              </a:rPr>
              <a:t>Tour de France. </a:t>
            </a:r>
            <a:r>
              <a:rPr lang="en-US" sz="3600" dirty="0" smtClean="0">
                <a:latin typeface="Baskerville"/>
              </a:rPr>
              <a:t>(2013)</a:t>
            </a:r>
            <a:r>
              <a:rPr lang="en-US" sz="3600" i="1" dirty="0" smtClean="0">
                <a:latin typeface="Baskerville"/>
              </a:rPr>
              <a:t>. </a:t>
            </a:r>
            <a:r>
              <a:rPr lang="en-US" sz="2700" dirty="0" smtClean="0">
                <a:latin typeface="Baskerville"/>
              </a:rPr>
              <a:t>(Reading Horizons, Reading Library, Book 1. North Salt Lake, UT: Reading Horizons)</a:t>
            </a:r>
            <a:endParaRPr lang="en-US" sz="2700" i="1" dirty="0">
              <a:latin typeface="Baskerville"/>
            </a:endParaRPr>
          </a:p>
        </p:txBody>
      </p:sp>
    </p:spTree>
    <p:extLst>
      <p:ext uri="{BB962C8B-B14F-4D97-AF65-F5344CB8AC3E}">
        <p14:creationId xmlns:p14="http://schemas.microsoft.com/office/powerpoint/2010/main" val="122124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Baskerville"/>
              </a:rPr>
              <a:t>INTERACTIVE READING INSTRUCTION</a:t>
            </a:r>
            <a:endParaRPr lang="en-US" sz="3600" dirty="0">
              <a:latin typeface="Baskerville"/>
            </a:endParaRPr>
          </a:p>
        </p:txBody>
      </p:sp>
      <p:sp>
        <p:nvSpPr>
          <p:cNvPr id="3" name="Content Placeholder 2"/>
          <p:cNvSpPr>
            <a:spLocks noGrp="1"/>
          </p:cNvSpPr>
          <p:nvPr>
            <p:ph idx="1"/>
          </p:nvPr>
        </p:nvSpPr>
        <p:spPr>
          <a:xfrm>
            <a:off x="685800" y="1295400"/>
            <a:ext cx="7670800" cy="4622800"/>
          </a:xfrm>
        </p:spPr>
        <p:txBody>
          <a:bodyPr>
            <a:normAutofit/>
          </a:bodyPr>
          <a:lstStyle/>
          <a:p>
            <a:pPr marL="0" indent="0">
              <a:buNone/>
            </a:pPr>
            <a:r>
              <a:rPr lang="en-US" sz="2800" dirty="0" err="1">
                <a:latin typeface="Baskerville"/>
                <a:cs typeface="Baskerville"/>
              </a:rPr>
              <a:t>Eskey</a:t>
            </a:r>
            <a:r>
              <a:rPr lang="en-US" sz="2800" dirty="0">
                <a:latin typeface="Baskerville"/>
                <a:cs typeface="Baskerville"/>
              </a:rPr>
              <a:t> (1988) pointed out 25 years ago that second language reading instruction “exhibit[</a:t>
            </a:r>
            <a:r>
              <a:rPr lang="en-US" sz="2800" dirty="0" err="1">
                <a:latin typeface="Baskerville"/>
                <a:cs typeface="Baskerville"/>
              </a:rPr>
              <a:t>ed</a:t>
            </a:r>
            <a:r>
              <a:rPr lang="en-US" sz="2800" dirty="0">
                <a:latin typeface="Baskerville"/>
                <a:cs typeface="Baskerville"/>
              </a:rPr>
              <a:t>] a strongly top-down bias” (p. 95) and thus as second language reading specialists, we needed to do a better job of helping L2 readers “hold in the bottom” by including systematic decoding instruction as part of a second language reading curriculum as well as instruction on how to effectively use top-down strategies. </a:t>
            </a:r>
          </a:p>
        </p:txBody>
      </p:sp>
    </p:spTree>
    <p:extLst>
      <p:ext uri="{BB962C8B-B14F-4D97-AF65-F5344CB8AC3E}">
        <p14:creationId xmlns:p14="http://schemas.microsoft.com/office/powerpoint/2010/main" val="5627908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ading Fluency Chart.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8755" t="3838" r="8706" b="50434"/>
          <a:stretch/>
        </p:blipFill>
        <p:spPr>
          <a:xfrm>
            <a:off x="457200" y="304800"/>
            <a:ext cx="8229600" cy="5821363"/>
          </a:xfrm>
        </p:spPr>
      </p:pic>
    </p:spTree>
    <p:extLst>
      <p:ext uri="{BB962C8B-B14F-4D97-AF65-F5344CB8AC3E}">
        <p14:creationId xmlns:p14="http://schemas.microsoft.com/office/powerpoint/2010/main" val="32621590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Content Placeholder 6" descr="Question mark with magnifying glass.jpg"/>
          <p:cNvPicPr>
            <a:picLocks noGrp="1" noChangeAspect="1"/>
          </p:cNvPicPr>
          <p:nvPr>
            <p:ph idx="1"/>
          </p:nvPr>
        </p:nvPicPr>
        <p:blipFill>
          <a:blip r:embed="rId2">
            <a:extLst>
              <a:ext uri="{28A0092B-C50C-407E-A947-70E740481C1C}">
                <a14:useLocalDpi xmlns:a14="http://schemas.microsoft.com/office/drawing/2010/main" val="0"/>
              </a:ext>
            </a:extLst>
          </a:blip>
          <a:srcRect t="5730" b="5730"/>
          <a:stretch>
            <a:fillRect/>
          </a:stretch>
        </p:blipFill>
        <p:spPr>
          <a:xfrm>
            <a:off x="152400" y="762000"/>
            <a:ext cx="8839200" cy="5867400"/>
          </a:xfrm>
        </p:spPr>
      </p:pic>
    </p:spTree>
    <p:extLst>
      <p:ext uri="{BB962C8B-B14F-4D97-AF65-F5344CB8AC3E}">
        <p14:creationId xmlns:p14="http://schemas.microsoft.com/office/powerpoint/2010/main" val="27653831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5638800"/>
            <a:ext cx="9042400" cy="914400"/>
          </a:xfrm>
        </p:spPr>
        <p:txBody>
          <a:bodyPr>
            <a:normAutofit/>
          </a:bodyPr>
          <a:lstStyle/>
          <a:p>
            <a:pPr algn="ctr"/>
            <a:r>
              <a:rPr lang="en-US" sz="2900" b="1" dirty="0">
                <a:latin typeface="Baskerville"/>
                <a:cs typeface="Baskerville"/>
              </a:rPr>
              <a:t>T</a:t>
            </a:r>
            <a:r>
              <a:rPr lang="en-US" sz="2900" b="1" dirty="0" smtClean="0">
                <a:latin typeface="Baskerville"/>
                <a:cs typeface="Baskerville"/>
              </a:rPr>
              <a:t>op-down</a:t>
            </a:r>
            <a:r>
              <a:rPr lang="en-US" sz="2900" b="1" dirty="0">
                <a:latin typeface="Baskerville"/>
                <a:cs typeface="Baskerville"/>
              </a:rPr>
              <a:t> </a:t>
            </a:r>
            <a:r>
              <a:rPr lang="en-US" sz="2900" b="1" dirty="0" smtClean="0">
                <a:latin typeface="Baskerville"/>
                <a:cs typeface="Baskerville"/>
              </a:rPr>
              <a:t>reading instruction</a:t>
            </a:r>
            <a:endParaRPr lang="en-US" sz="2900" b="1" dirty="0">
              <a:latin typeface="Baskerville"/>
              <a:cs typeface="Baskerville"/>
            </a:endParaRPr>
          </a:p>
        </p:txBody>
      </p:sp>
      <p:sp>
        <p:nvSpPr>
          <p:cNvPr id="4" name="Isosceles Triangle 3"/>
          <p:cNvSpPr/>
          <p:nvPr/>
        </p:nvSpPr>
        <p:spPr>
          <a:xfrm rot="10800000">
            <a:off x="2514600" y="1828800"/>
            <a:ext cx="4038600" cy="34290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200400" y="5181600"/>
            <a:ext cx="2505814" cy="523220"/>
          </a:xfrm>
          <a:prstGeom prst="rect">
            <a:avLst/>
          </a:prstGeom>
          <a:noFill/>
        </p:spPr>
        <p:txBody>
          <a:bodyPr wrap="none" rtlCol="0">
            <a:spAutoFit/>
          </a:bodyPr>
          <a:lstStyle/>
          <a:p>
            <a:r>
              <a:rPr lang="en-US" sz="2800" dirty="0" smtClean="0">
                <a:latin typeface="Baskerville"/>
                <a:cs typeface="Baskerville"/>
              </a:rPr>
              <a:t>Comprehension</a:t>
            </a:r>
            <a:endParaRPr lang="en-US" sz="2800" dirty="0">
              <a:latin typeface="Baskerville"/>
              <a:cs typeface="Baskerville"/>
            </a:endParaRPr>
          </a:p>
        </p:txBody>
      </p:sp>
      <p:sp>
        <p:nvSpPr>
          <p:cNvPr id="6" name="TextBox 5"/>
          <p:cNvSpPr txBox="1"/>
          <p:nvPr/>
        </p:nvSpPr>
        <p:spPr>
          <a:xfrm>
            <a:off x="762000" y="691368"/>
            <a:ext cx="7968848" cy="954107"/>
          </a:xfrm>
          <a:prstGeom prst="rect">
            <a:avLst/>
          </a:prstGeom>
          <a:noFill/>
        </p:spPr>
        <p:txBody>
          <a:bodyPr wrap="none" rtlCol="0">
            <a:spAutoFit/>
          </a:bodyPr>
          <a:lstStyle/>
          <a:p>
            <a:pPr algn="ctr"/>
            <a:r>
              <a:rPr lang="en-US" sz="2800" dirty="0" smtClean="0">
                <a:latin typeface="Baskerville"/>
                <a:cs typeface="Baskerville"/>
              </a:rPr>
              <a:t>Reading begins with reader background </a:t>
            </a:r>
            <a:r>
              <a:rPr lang="en-US" sz="2800" dirty="0" smtClean="0">
                <a:latin typeface="Baskerville"/>
                <a:cs typeface="Baskerville"/>
              </a:rPr>
              <a:t>knowledge of </a:t>
            </a:r>
          </a:p>
          <a:p>
            <a:pPr algn="ctr"/>
            <a:r>
              <a:rPr lang="en-US" sz="2800" dirty="0" smtClean="0">
                <a:latin typeface="Baskerville"/>
                <a:cs typeface="Baskerville"/>
              </a:rPr>
              <a:t>people, places, events, and activities</a:t>
            </a:r>
            <a:endParaRPr lang="en-US" sz="2800" dirty="0">
              <a:latin typeface="Baskerville"/>
              <a:cs typeface="Baskerville"/>
            </a:endParaRPr>
          </a:p>
        </p:txBody>
      </p:sp>
      <p:cxnSp>
        <p:nvCxnSpPr>
          <p:cNvPr id="10" name="Straight Arrow Connector 9"/>
          <p:cNvCxnSpPr/>
          <p:nvPr/>
        </p:nvCxnSpPr>
        <p:spPr>
          <a:xfrm rot="5400000">
            <a:off x="3201194" y="3352006"/>
            <a:ext cx="2743200" cy="1588"/>
          </a:xfrm>
          <a:prstGeom prst="straightConnector1">
            <a:avLst/>
          </a:prstGeom>
          <a:ln w="381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2339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5549900"/>
            <a:ext cx="8382000" cy="622300"/>
          </a:xfrm>
        </p:spPr>
        <p:txBody>
          <a:bodyPr>
            <a:normAutofit/>
          </a:bodyPr>
          <a:lstStyle/>
          <a:p>
            <a:pPr algn="ctr"/>
            <a:r>
              <a:rPr lang="en-US" sz="3200" b="1" dirty="0" smtClean="0">
                <a:latin typeface="Baskerville"/>
                <a:cs typeface="Baskerville"/>
              </a:rPr>
              <a:t>Bottom-up</a:t>
            </a:r>
            <a:r>
              <a:rPr lang="en-US" sz="3200" b="1" dirty="0">
                <a:latin typeface="Baskerville"/>
                <a:cs typeface="Baskerville"/>
              </a:rPr>
              <a:t> </a:t>
            </a:r>
            <a:r>
              <a:rPr lang="en-US" sz="3200" b="1" dirty="0" smtClean="0">
                <a:latin typeface="Baskerville"/>
                <a:cs typeface="Baskerville"/>
              </a:rPr>
              <a:t>reading instruction</a:t>
            </a:r>
            <a:endParaRPr lang="en-US" sz="3200" b="1" dirty="0">
              <a:latin typeface="Baskerville"/>
              <a:cs typeface="Baskerville"/>
            </a:endParaRPr>
          </a:p>
        </p:txBody>
      </p:sp>
      <p:sp>
        <p:nvSpPr>
          <p:cNvPr id="4" name="Isosceles Triangle 3"/>
          <p:cNvSpPr/>
          <p:nvPr/>
        </p:nvSpPr>
        <p:spPr>
          <a:xfrm>
            <a:off x="2578100" y="1137910"/>
            <a:ext cx="4038600" cy="34290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346081" y="614690"/>
            <a:ext cx="2505814" cy="523220"/>
          </a:xfrm>
          <a:prstGeom prst="rect">
            <a:avLst/>
          </a:prstGeom>
          <a:noFill/>
        </p:spPr>
        <p:txBody>
          <a:bodyPr wrap="none" rtlCol="0">
            <a:spAutoFit/>
          </a:bodyPr>
          <a:lstStyle/>
          <a:p>
            <a:r>
              <a:rPr lang="en-US" sz="2800" dirty="0" smtClean="0">
                <a:latin typeface="Baskerville"/>
                <a:cs typeface="Baskerville"/>
              </a:rPr>
              <a:t>Comprehension</a:t>
            </a:r>
            <a:endParaRPr lang="en-US" sz="2800" dirty="0">
              <a:latin typeface="Baskerville"/>
              <a:cs typeface="Baskerville"/>
            </a:endParaRPr>
          </a:p>
        </p:txBody>
      </p:sp>
      <p:cxnSp>
        <p:nvCxnSpPr>
          <p:cNvPr id="10" name="Straight Arrow Connector 9"/>
          <p:cNvCxnSpPr/>
          <p:nvPr/>
        </p:nvCxnSpPr>
        <p:spPr>
          <a:xfrm rot="5400000" flipH="1" flipV="1">
            <a:off x="3302794" y="3111500"/>
            <a:ext cx="2590800" cy="1588"/>
          </a:xfrm>
          <a:prstGeom prst="straightConnector1">
            <a:avLst/>
          </a:prstGeom>
          <a:ln w="381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14400" y="4953000"/>
            <a:ext cx="7556542" cy="523220"/>
          </a:xfrm>
          <a:prstGeom prst="rect">
            <a:avLst/>
          </a:prstGeom>
          <a:noFill/>
        </p:spPr>
        <p:txBody>
          <a:bodyPr wrap="square" rtlCol="0">
            <a:spAutoFit/>
          </a:bodyPr>
          <a:lstStyle/>
          <a:p>
            <a:pPr algn="ctr"/>
            <a:r>
              <a:rPr lang="en-US" sz="2800" dirty="0" smtClean="0">
                <a:latin typeface="Baskerville"/>
                <a:cs typeface="Baskerville"/>
              </a:rPr>
              <a:t>Knowledge of individual </a:t>
            </a:r>
            <a:r>
              <a:rPr lang="en-US" sz="2800" dirty="0">
                <a:latin typeface="Baskerville"/>
                <a:cs typeface="Baskerville"/>
              </a:rPr>
              <a:t>sounds, </a:t>
            </a:r>
            <a:r>
              <a:rPr lang="en-US" sz="2800" dirty="0" smtClean="0">
                <a:latin typeface="Baskerville"/>
                <a:cs typeface="Baskerville"/>
              </a:rPr>
              <a:t>letters, and words</a:t>
            </a:r>
            <a:endParaRPr lang="en-US" sz="2800" dirty="0">
              <a:latin typeface="Baskerville"/>
              <a:cs typeface="Baskerville"/>
            </a:endParaRPr>
          </a:p>
        </p:txBody>
      </p:sp>
    </p:spTree>
    <p:extLst>
      <p:ext uri="{BB962C8B-B14F-4D97-AF65-F5344CB8AC3E}">
        <p14:creationId xmlns:p14="http://schemas.microsoft.com/office/powerpoint/2010/main" val="2577100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10200"/>
            <a:ext cx="8382000" cy="889000"/>
          </a:xfrm>
        </p:spPr>
        <p:txBody>
          <a:bodyPr>
            <a:normAutofit/>
          </a:bodyPr>
          <a:lstStyle/>
          <a:p>
            <a:pPr algn="ctr"/>
            <a:r>
              <a:rPr lang="en-US" sz="3200" b="1" dirty="0">
                <a:latin typeface="Baskerville"/>
                <a:cs typeface="Baskerville"/>
              </a:rPr>
              <a:t>I</a:t>
            </a:r>
            <a:r>
              <a:rPr lang="en-US" sz="3200" b="1" dirty="0" smtClean="0">
                <a:latin typeface="Baskerville"/>
                <a:cs typeface="Baskerville"/>
              </a:rPr>
              <a:t>nteractive reading instruction</a:t>
            </a:r>
            <a:endParaRPr lang="en-US" sz="3200" b="1" dirty="0"/>
          </a:p>
        </p:txBody>
      </p:sp>
      <p:sp>
        <p:nvSpPr>
          <p:cNvPr id="6" name="TextBox 5"/>
          <p:cNvSpPr txBox="1"/>
          <p:nvPr/>
        </p:nvSpPr>
        <p:spPr>
          <a:xfrm>
            <a:off x="749258" y="4899630"/>
            <a:ext cx="7556542" cy="523220"/>
          </a:xfrm>
          <a:prstGeom prst="rect">
            <a:avLst/>
          </a:prstGeom>
          <a:noFill/>
        </p:spPr>
        <p:txBody>
          <a:bodyPr wrap="square" rtlCol="0">
            <a:spAutoFit/>
          </a:bodyPr>
          <a:lstStyle/>
          <a:p>
            <a:pPr algn="ctr"/>
            <a:r>
              <a:rPr lang="en-US" sz="2800" dirty="0" smtClean="0">
                <a:latin typeface="Baskerville"/>
                <a:cs typeface="Baskerville"/>
              </a:rPr>
              <a:t>Knowledge of individual </a:t>
            </a:r>
            <a:r>
              <a:rPr lang="en-US" sz="2800" dirty="0">
                <a:latin typeface="Baskerville"/>
                <a:cs typeface="Baskerville"/>
              </a:rPr>
              <a:t>sounds, </a:t>
            </a:r>
            <a:r>
              <a:rPr lang="en-US" sz="2800" dirty="0" smtClean="0">
                <a:latin typeface="Baskerville"/>
                <a:cs typeface="Baskerville"/>
              </a:rPr>
              <a:t>letters, and words</a:t>
            </a:r>
            <a:endParaRPr lang="en-US" sz="2800" dirty="0">
              <a:latin typeface="Baskerville"/>
              <a:cs typeface="Baskerville"/>
            </a:endParaRPr>
          </a:p>
        </p:txBody>
      </p:sp>
      <p:sp>
        <p:nvSpPr>
          <p:cNvPr id="14" name="Diamond 13"/>
          <p:cNvSpPr/>
          <p:nvPr/>
        </p:nvSpPr>
        <p:spPr>
          <a:xfrm>
            <a:off x="2760265" y="1209020"/>
            <a:ext cx="3625058" cy="369061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242646" y="685800"/>
            <a:ext cx="4657119" cy="523220"/>
          </a:xfrm>
          <a:prstGeom prst="rect">
            <a:avLst/>
          </a:prstGeom>
          <a:noFill/>
        </p:spPr>
        <p:txBody>
          <a:bodyPr wrap="none" rtlCol="0">
            <a:spAutoFit/>
          </a:bodyPr>
          <a:lstStyle/>
          <a:p>
            <a:r>
              <a:rPr lang="en-US" sz="2800" dirty="0" smtClean="0">
                <a:latin typeface="Baskerville"/>
                <a:cs typeface="Baskerville"/>
              </a:rPr>
              <a:t>Reader background knowledge</a:t>
            </a:r>
            <a:endParaRPr lang="en-US" sz="2800" dirty="0">
              <a:latin typeface="Baskerville"/>
              <a:cs typeface="Baskerville"/>
            </a:endParaRPr>
          </a:p>
        </p:txBody>
      </p:sp>
      <p:sp>
        <p:nvSpPr>
          <p:cNvPr id="16" name="TextBox 15"/>
          <p:cNvSpPr txBox="1"/>
          <p:nvPr/>
        </p:nvSpPr>
        <p:spPr>
          <a:xfrm>
            <a:off x="3363912" y="2794000"/>
            <a:ext cx="2514600" cy="523220"/>
          </a:xfrm>
          <a:prstGeom prst="rect">
            <a:avLst/>
          </a:prstGeom>
          <a:noFill/>
        </p:spPr>
        <p:txBody>
          <a:bodyPr wrap="square" rtlCol="0">
            <a:spAutoFit/>
          </a:bodyPr>
          <a:lstStyle/>
          <a:p>
            <a:r>
              <a:rPr lang="en-US" sz="2800" dirty="0" smtClean="0">
                <a:latin typeface="Baskerville"/>
                <a:cs typeface="Baskerville"/>
              </a:rPr>
              <a:t>Comprehension</a:t>
            </a:r>
            <a:endParaRPr lang="en-US" sz="2800" dirty="0">
              <a:latin typeface="Baskerville"/>
              <a:cs typeface="Baskerville"/>
            </a:endParaRPr>
          </a:p>
        </p:txBody>
      </p:sp>
      <p:cxnSp>
        <p:nvCxnSpPr>
          <p:cNvPr id="18" name="Straight Arrow Connector 17"/>
          <p:cNvCxnSpPr/>
          <p:nvPr/>
        </p:nvCxnSpPr>
        <p:spPr>
          <a:xfrm rot="5400000" flipH="1" flipV="1">
            <a:off x="3997324" y="4147016"/>
            <a:ext cx="1143000" cy="1588"/>
          </a:xfrm>
          <a:prstGeom prst="straightConnector1">
            <a:avLst/>
          </a:prstGeom>
          <a:ln w="381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3998912" y="1955006"/>
            <a:ext cx="1143000" cy="1588"/>
          </a:xfrm>
          <a:prstGeom prst="straightConnector1">
            <a:avLst/>
          </a:prstGeom>
          <a:ln w="381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6424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Content Placeholder 6" descr="Question mark with magnifying glass.jpg"/>
          <p:cNvPicPr>
            <a:picLocks noGrp="1" noChangeAspect="1"/>
          </p:cNvPicPr>
          <p:nvPr>
            <p:ph idx="1"/>
          </p:nvPr>
        </p:nvPicPr>
        <p:blipFill>
          <a:blip r:embed="rId2">
            <a:extLst>
              <a:ext uri="{28A0092B-C50C-407E-A947-70E740481C1C}">
                <a14:useLocalDpi xmlns:a14="http://schemas.microsoft.com/office/drawing/2010/main" val="0"/>
              </a:ext>
            </a:extLst>
          </a:blip>
          <a:srcRect t="5730" b="5730"/>
          <a:stretch>
            <a:fillRect/>
          </a:stretch>
        </p:blipFill>
        <p:spPr>
          <a:xfrm>
            <a:off x="152400" y="762000"/>
            <a:ext cx="8839200" cy="5867400"/>
          </a:xfrm>
        </p:spPr>
      </p:pic>
    </p:spTree>
    <p:extLst>
      <p:ext uri="{BB962C8B-B14F-4D97-AF65-F5344CB8AC3E}">
        <p14:creationId xmlns:p14="http://schemas.microsoft.com/office/powerpoint/2010/main" val="27653831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75016471"/>
              </p:ext>
            </p:extLst>
          </p:nvPr>
        </p:nvGraphicFramePr>
        <p:xfrm>
          <a:off x="1066800" y="304800"/>
          <a:ext cx="7620000" cy="5638800"/>
        </p:xfrm>
        <a:graphic>
          <a:graphicData uri="http://schemas.openxmlformats.org/drawingml/2006/table">
            <a:tbl>
              <a:tblPr firstRow="1" bandRow="1">
                <a:tableStyleId>{5C22544A-7EE6-4342-B048-85BDC9FD1C3A}</a:tableStyleId>
              </a:tblPr>
              <a:tblGrid>
                <a:gridCol w="4007657"/>
                <a:gridCol w="3612343"/>
              </a:tblGrid>
              <a:tr h="837452">
                <a:tc>
                  <a:txBody>
                    <a:bodyPr/>
                    <a:lstStyle/>
                    <a:p>
                      <a:pPr algn="ctr"/>
                      <a:r>
                        <a:rPr lang="en-US" sz="2400" dirty="0" smtClean="0">
                          <a:latin typeface="Baskerville"/>
                          <a:cs typeface="Baskerville"/>
                        </a:rPr>
                        <a:t>Processing </a:t>
                      </a:r>
                      <a:r>
                        <a:rPr lang="en-US" sz="2400" dirty="0" smtClean="0">
                          <a:latin typeface="Baskerville"/>
                          <a:cs typeface="Baskerville"/>
                        </a:rPr>
                        <a:t>Strategies</a:t>
                      </a:r>
                      <a:endParaRPr lang="en-US" sz="2400" dirty="0">
                        <a:latin typeface="Baskerville"/>
                        <a:cs typeface="Baskerville"/>
                      </a:endParaRPr>
                    </a:p>
                  </a:txBody>
                  <a:tcPr/>
                </a:tc>
                <a:tc>
                  <a:txBody>
                    <a:bodyPr/>
                    <a:lstStyle/>
                    <a:p>
                      <a:pPr algn="ctr"/>
                      <a:r>
                        <a:rPr lang="en-US" sz="2400" dirty="0" smtClean="0">
                          <a:latin typeface="Baskerville"/>
                          <a:cs typeface="Baskerville"/>
                        </a:rPr>
                        <a:t>Knowledge </a:t>
                      </a:r>
                      <a:r>
                        <a:rPr lang="en-US" sz="2400" dirty="0" smtClean="0">
                          <a:latin typeface="Baskerville"/>
                          <a:cs typeface="Baskerville"/>
                        </a:rPr>
                        <a:t>Base</a:t>
                      </a:r>
                      <a:endParaRPr lang="en-US" sz="2400" dirty="0">
                        <a:latin typeface="Baskerville"/>
                        <a:cs typeface="Baskerville"/>
                      </a:endParaRPr>
                    </a:p>
                  </a:txBody>
                  <a:tcPr/>
                </a:tc>
              </a:tr>
              <a:tr h="4801348">
                <a:tc>
                  <a:txBody>
                    <a:bodyPr/>
                    <a:lstStyle/>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a:p>
                  </a:txBody>
                  <a:tcPr/>
                </a:tc>
                <a:tc>
                  <a:txBody>
                    <a:bodyPr/>
                    <a:lstStyle/>
                    <a:p>
                      <a:pPr algn="ctr"/>
                      <a:endParaRPr lang="en-US" sz="2400" dirty="0" smtClean="0">
                        <a:latin typeface="Baskerville"/>
                        <a:cs typeface="Baskerville"/>
                      </a:endParaRPr>
                    </a:p>
                    <a:p>
                      <a:pPr algn="ctr"/>
                      <a:endParaRPr lang="en-US" sz="2400" dirty="0">
                        <a:latin typeface="Baskerville"/>
                        <a:cs typeface="Baskerville"/>
                      </a:endParaRPr>
                    </a:p>
                  </a:txBody>
                  <a:tcPr/>
                </a:tc>
              </a:tr>
            </a:tbl>
          </a:graphicData>
        </a:graphic>
      </p:graphicFrame>
      <p:sp>
        <p:nvSpPr>
          <p:cNvPr id="5" name="Oval 4"/>
          <p:cNvSpPr/>
          <p:nvPr/>
        </p:nvSpPr>
        <p:spPr>
          <a:xfrm>
            <a:off x="533400" y="1143000"/>
            <a:ext cx="4800600"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n w="1905"/>
                <a:solidFill>
                  <a:schemeClr val="tx1"/>
                </a:solidFill>
                <a:effectLst>
                  <a:innerShdw blurRad="69850" dist="43180" dir="5400000">
                    <a:srgbClr val="000000">
                      <a:alpha val="65000"/>
                    </a:srgbClr>
                  </a:innerShdw>
                </a:effectLst>
                <a:latin typeface="Baskerville"/>
                <a:cs typeface="Baskerville"/>
              </a:rPr>
              <a:t>Cognitive Processing Strategies</a:t>
            </a:r>
          </a:p>
          <a:p>
            <a:pPr algn="ctr"/>
            <a:endParaRPr lang="en-US" sz="800" b="1" dirty="0">
              <a:ln w="1905"/>
              <a:solidFill>
                <a:schemeClr val="tx1"/>
              </a:solidFill>
              <a:effectLst>
                <a:innerShdw blurRad="69850" dist="43180" dir="5400000">
                  <a:srgbClr val="000000">
                    <a:alpha val="65000"/>
                  </a:srgbClr>
                </a:innerShdw>
              </a:effectLst>
              <a:latin typeface="Baskerville"/>
              <a:cs typeface="Baskerville"/>
            </a:endParaRPr>
          </a:p>
          <a:p>
            <a:pPr algn="ctr"/>
            <a:r>
              <a:rPr lang="en-US" b="1" dirty="0" err="1" smtClean="0">
                <a:ln w="1905"/>
                <a:solidFill>
                  <a:schemeClr val="tx1"/>
                </a:solidFill>
                <a:effectLst>
                  <a:innerShdw blurRad="69850" dist="43180" dir="5400000">
                    <a:srgbClr val="000000">
                      <a:alpha val="65000"/>
                    </a:srgbClr>
                  </a:innerShdw>
                </a:effectLst>
                <a:latin typeface="Baskerville"/>
                <a:cs typeface="Baskerville"/>
              </a:rPr>
              <a:t>Inferencing</a:t>
            </a:r>
            <a:endParaRPr lang="en-US" b="1" dirty="0" smtClean="0">
              <a:ln w="1905"/>
              <a:solidFill>
                <a:schemeClr val="tx1"/>
              </a:solidFill>
              <a:effectLst>
                <a:innerShdw blurRad="69850" dist="43180" dir="5400000">
                  <a:srgbClr val="000000">
                    <a:alpha val="65000"/>
                  </a:srgbClr>
                </a:innerShdw>
              </a:effectLst>
              <a:latin typeface="Baskerville"/>
              <a:cs typeface="Baskerville"/>
            </a:endParaRPr>
          </a:p>
          <a:p>
            <a:pPr algn="ctr"/>
            <a:r>
              <a:rPr lang="en-US" b="1" dirty="0" smtClean="0">
                <a:ln w="1905"/>
                <a:solidFill>
                  <a:schemeClr val="tx1"/>
                </a:solidFill>
                <a:effectLst>
                  <a:innerShdw blurRad="69850" dist="43180" dir="5400000">
                    <a:srgbClr val="000000">
                      <a:alpha val="65000"/>
                    </a:srgbClr>
                  </a:innerShdw>
                </a:effectLst>
                <a:latin typeface="Baskerville"/>
                <a:cs typeface="Baskerville"/>
              </a:rPr>
              <a:t>Predicting</a:t>
            </a:r>
          </a:p>
          <a:p>
            <a:pPr algn="ctr"/>
            <a:r>
              <a:rPr lang="en-US" b="1" dirty="0" smtClean="0">
                <a:ln w="1905"/>
                <a:solidFill>
                  <a:schemeClr val="tx1"/>
                </a:solidFill>
                <a:effectLst>
                  <a:innerShdw blurRad="69850" dist="43180" dir="5400000">
                    <a:srgbClr val="000000">
                      <a:alpha val="65000"/>
                    </a:srgbClr>
                  </a:innerShdw>
                </a:effectLst>
                <a:latin typeface="Baskerville"/>
                <a:cs typeface="Baskerville"/>
              </a:rPr>
              <a:t>Problem-solving</a:t>
            </a:r>
          </a:p>
          <a:p>
            <a:pPr algn="ctr"/>
            <a:r>
              <a:rPr lang="en-US" b="1" dirty="0" smtClean="0">
                <a:ln w="1905"/>
                <a:solidFill>
                  <a:schemeClr val="tx1"/>
                </a:solidFill>
                <a:effectLst>
                  <a:innerShdw blurRad="69850" dist="43180" dir="5400000">
                    <a:srgbClr val="000000">
                      <a:alpha val="65000"/>
                    </a:srgbClr>
                  </a:innerShdw>
                </a:effectLst>
                <a:latin typeface="Baskerville"/>
                <a:cs typeface="Baskerville"/>
              </a:rPr>
              <a:t>Constructing meaning</a:t>
            </a:r>
            <a:endParaRPr lang="en-US" b="1" dirty="0">
              <a:ln w="1905"/>
              <a:solidFill>
                <a:schemeClr val="tx1"/>
              </a:solidFill>
              <a:effectLst>
                <a:innerShdw blurRad="69850" dist="43180" dir="5400000">
                  <a:srgbClr val="000000">
                    <a:alpha val="65000"/>
                  </a:srgbClr>
                </a:innerShdw>
              </a:effectLst>
              <a:latin typeface="Baskerville"/>
              <a:cs typeface="Baskerville"/>
            </a:endParaRPr>
          </a:p>
        </p:txBody>
      </p:sp>
      <p:sp>
        <p:nvSpPr>
          <p:cNvPr id="2" name="Title 1"/>
          <p:cNvSpPr>
            <a:spLocks noGrp="1"/>
          </p:cNvSpPr>
          <p:nvPr>
            <p:ph type="title"/>
          </p:nvPr>
        </p:nvSpPr>
        <p:spPr>
          <a:xfrm>
            <a:off x="990600" y="5973309"/>
            <a:ext cx="7099300" cy="914400"/>
          </a:xfrm>
        </p:spPr>
        <p:txBody>
          <a:bodyPr anchor="t">
            <a:normAutofit/>
          </a:bodyPr>
          <a:lstStyle/>
          <a:p>
            <a:r>
              <a:rPr lang="en-US" sz="2400" dirty="0" smtClean="0">
                <a:solidFill>
                  <a:srgbClr val="7F7F7F"/>
                </a:solidFill>
                <a:latin typeface="Baskerville"/>
              </a:rPr>
              <a:t>Birch (2007) Hypothetical Model of </a:t>
            </a:r>
            <a:r>
              <a:rPr lang="en-US" sz="2400" dirty="0" smtClean="0">
                <a:solidFill>
                  <a:srgbClr val="7F7F7F"/>
                </a:solidFill>
                <a:latin typeface="Baskerville"/>
              </a:rPr>
              <a:t>the</a:t>
            </a:r>
            <a:br>
              <a:rPr lang="en-US" sz="2400" dirty="0" smtClean="0">
                <a:solidFill>
                  <a:srgbClr val="7F7F7F"/>
                </a:solidFill>
                <a:latin typeface="Baskerville"/>
              </a:rPr>
            </a:br>
            <a:r>
              <a:rPr lang="en-US" sz="2400" dirty="0" smtClean="0">
                <a:solidFill>
                  <a:srgbClr val="7F7F7F"/>
                </a:solidFill>
                <a:latin typeface="Baskerville"/>
              </a:rPr>
              <a:t>Reading Process </a:t>
            </a:r>
            <a:r>
              <a:rPr lang="en-US" sz="2000" dirty="0" smtClean="0">
                <a:solidFill>
                  <a:srgbClr val="7F7F7F"/>
                </a:solidFill>
                <a:latin typeface="Baskerville"/>
              </a:rPr>
              <a:t>(p. </a:t>
            </a:r>
            <a:r>
              <a:rPr lang="en-US" sz="2000" dirty="0">
                <a:solidFill>
                  <a:srgbClr val="7F7F7F"/>
                </a:solidFill>
                <a:latin typeface="Baskerville"/>
              </a:rPr>
              <a:t>3</a:t>
            </a:r>
            <a:r>
              <a:rPr lang="en-US" sz="2000" dirty="0" smtClean="0">
                <a:solidFill>
                  <a:srgbClr val="7F7F7F"/>
                </a:solidFill>
                <a:latin typeface="Baskerville"/>
              </a:rPr>
              <a:t>)</a:t>
            </a:r>
            <a:endParaRPr lang="en-US" sz="2000" dirty="0">
              <a:solidFill>
                <a:srgbClr val="7F7F7F"/>
              </a:solidFill>
              <a:latin typeface="Baskerville"/>
            </a:endParaRPr>
          </a:p>
        </p:txBody>
      </p:sp>
      <p:sp>
        <p:nvSpPr>
          <p:cNvPr id="17" name="TextBox 16"/>
          <p:cNvSpPr txBox="1"/>
          <p:nvPr/>
        </p:nvSpPr>
        <p:spPr>
          <a:xfrm>
            <a:off x="-11940" y="3276600"/>
            <a:ext cx="1043825" cy="461665"/>
          </a:xfrm>
          <a:prstGeom prst="rect">
            <a:avLst/>
          </a:prstGeom>
          <a:noFill/>
        </p:spPr>
        <p:txBody>
          <a:bodyPr wrap="none" rtlCol="0">
            <a:spAutoFit/>
          </a:bodyPr>
          <a:lstStyle/>
          <a:p>
            <a:r>
              <a:rPr lang="en-US" sz="2400" dirty="0" smtClean="0">
                <a:latin typeface="Baskerville"/>
                <a:cs typeface="Baskerville"/>
              </a:rPr>
              <a:t>TEXT</a:t>
            </a:r>
            <a:endParaRPr lang="en-US" sz="2400" dirty="0">
              <a:latin typeface="Baskerville"/>
              <a:cs typeface="Baskerville"/>
            </a:endParaRPr>
          </a:p>
        </p:txBody>
      </p:sp>
      <p:sp>
        <p:nvSpPr>
          <p:cNvPr id="19" name="TextBox 18"/>
          <p:cNvSpPr txBox="1"/>
          <p:nvPr/>
        </p:nvSpPr>
        <p:spPr>
          <a:xfrm>
            <a:off x="6261100" y="3381072"/>
            <a:ext cx="184666" cy="369332"/>
          </a:xfrm>
          <a:prstGeom prst="rect">
            <a:avLst/>
          </a:prstGeom>
          <a:noFill/>
        </p:spPr>
        <p:txBody>
          <a:bodyPr wrap="none" rtlCol="0">
            <a:spAutoFit/>
          </a:bodyPr>
          <a:lstStyle/>
          <a:p>
            <a:endParaRPr lang="en-US" dirty="0">
              <a:latin typeface="Baskerville"/>
              <a:cs typeface="Baskerville"/>
            </a:endParaRPr>
          </a:p>
        </p:txBody>
      </p:sp>
      <p:sp>
        <p:nvSpPr>
          <p:cNvPr id="24" name="Oval 23"/>
          <p:cNvSpPr/>
          <p:nvPr/>
        </p:nvSpPr>
        <p:spPr>
          <a:xfrm>
            <a:off x="533400" y="3581400"/>
            <a:ext cx="4876800"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n w="1905"/>
                <a:solidFill>
                  <a:schemeClr val="tx1"/>
                </a:solidFill>
                <a:effectLst>
                  <a:innerShdw blurRad="69850" dist="43180" dir="5400000">
                    <a:srgbClr val="000000">
                      <a:alpha val="65000"/>
                    </a:srgbClr>
                  </a:innerShdw>
                </a:effectLst>
                <a:latin typeface="Baskerville"/>
                <a:cs typeface="Baskerville"/>
              </a:rPr>
              <a:t>Language Processing Strategies</a:t>
            </a:r>
          </a:p>
          <a:p>
            <a:pPr algn="ctr"/>
            <a:endParaRPr lang="en-US" sz="800" b="1" dirty="0">
              <a:ln w="1905"/>
              <a:solidFill>
                <a:schemeClr val="tx1"/>
              </a:solidFill>
              <a:effectLst>
                <a:innerShdw blurRad="69850" dist="43180" dir="5400000">
                  <a:srgbClr val="000000">
                    <a:alpha val="65000"/>
                  </a:srgbClr>
                </a:innerShdw>
              </a:effectLst>
              <a:latin typeface="Baskerville"/>
              <a:cs typeface="Baskerville"/>
            </a:endParaRPr>
          </a:p>
          <a:p>
            <a:pPr algn="ctr"/>
            <a:r>
              <a:rPr lang="en-US" b="1" dirty="0" smtClean="0">
                <a:ln w="1905"/>
                <a:solidFill>
                  <a:schemeClr val="tx1"/>
                </a:solidFill>
                <a:effectLst>
                  <a:innerShdw blurRad="69850" dist="43180" dir="5400000">
                    <a:srgbClr val="000000">
                      <a:alpha val="65000"/>
                    </a:srgbClr>
                  </a:innerShdw>
                </a:effectLst>
                <a:latin typeface="Baskerville"/>
                <a:cs typeface="Baskerville"/>
              </a:rPr>
              <a:t>Chunking into phrases</a:t>
            </a:r>
          </a:p>
          <a:p>
            <a:pPr algn="ctr"/>
            <a:r>
              <a:rPr lang="en-US" b="1" dirty="0" smtClean="0">
                <a:ln w="1905"/>
                <a:solidFill>
                  <a:schemeClr val="tx1"/>
                </a:solidFill>
                <a:effectLst>
                  <a:innerShdw blurRad="69850" dist="43180" dir="5400000">
                    <a:srgbClr val="000000">
                      <a:alpha val="65000"/>
                    </a:srgbClr>
                  </a:innerShdw>
                </a:effectLst>
                <a:latin typeface="Baskerville"/>
                <a:cs typeface="Baskerville"/>
              </a:rPr>
              <a:t>Accessing word meaning</a:t>
            </a:r>
          </a:p>
          <a:p>
            <a:pPr algn="ctr"/>
            <a:r>
              <a:rPr lang="en-US" b="1" dirty="0" smtClean="0">
                <a:ln w="1905"/>
                <a:solidFill>
                  <a:schemeClr val="tx1"/>
                </a:solidFill>
                <a:effectLst>
                  <a:innerShdw blurRad="69850" dist="43180" dir="5400000">
                    <a:srgbClr val="000000">
                      <a:alpha val="65000"/>
                    </a:srgbClr>
                  </a:innerShdw>
                </a:effectLst>
                <a:latin typeface="Baskerville"/>
                <a:cs typeface="Baskerville"/>
              </a:rPr>
              <a:t>Word identification</a:t>
            </a:r>
          </a:p>
          <a:p>
            <a:pPr algn="ctr"/>
            <a:r>
              <a:rPr lang="en-US" b="1" dirty="0" smtClean="0">
                <a:ln w="1905"/>
                <a:solidFill>
                  <a:schemeClr val="tx1"/>
                </a:solidFill>
                <a:effectLst>
                  <a:innerShdw blurRad="69850" dist="43180" dir="5400000">
                    <a:srgbClr val="000000">
                      <a:alpha val="65000"/>
                    </a:srgbClr>
                  </a:innerShdw>
                </a:effectLst>
                <a:latin typeface="Baskerville"/>
                <a:cs typeface="Baskerville"/>
              </a:rPr>
              <a:t>Letter recognition</a:t>
            </a:r>
            <a:endParaRPr lang="en-US" b="1" dirty="0">
              <a:ln w="1905"/>
              <a:solidFill>
                <a:schemeClr val="tx1"/>
              </a:solidFill>
              <a:effectLst>
                <a:innerShdw blurRad="69850" dist="43180" dir="5400000">
                  <a:srgbClr val="000000">
                    <a:alpha val="65000"/>
                  </a:srgbClr>
                </a:innerShdw>
              </a:effectLst>
              <a:latin typeface="Baskerville"/>
              <a:cs typeface="Baskerville"/>
            </a:endParaRPr>
          </a:p>
        </p:txBody>
      </p:sp>
      <p:cxnSp>
        <p:nvCxnSpPr>
          <p:cNvPr id="23" name="Straight Arrow Connector 22"/>
          <p:cNvCxnSpPr/>
          <p:nvPr/>
        </p:nvCxnSpPr>
        <p:spPr>
          <a:xfrm>
            <a:off x="4419600" y="2895600"/>
            <a:ext cx="0" cy="12192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990600" y="3657600"/>
            <a:ext cx="1189826" cy="650572"/>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990600" y="2438400"/>
            <a:ext cx="1295400" cy="83820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5715000" y="1371600"/>
            <a:ext cx="2743200" cy="2209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World Knowledge</a:t>
            </a:r>
          </a:p>
          <a:p>
            <a:pPr algn="ctr"/>
            <a:endParaRPr lang="en-US" dirty="0" smtClean="0"/>
          </a:p>
          <a:p>
            <a:pPr algn="ctr"/>
            <a:r>
              <a:rPr lang="en-US" dirty="0" smtClean="0"/>
              <a:t>People</a:t>
            </a:r>
          </a:p>
          <a:p>
            <a:pPr algn="ctr"/>
            <a:r>
              <a:rPr lang="en-US" dirty="0" smtClean="0"/>
              <a:t>Places</a:t>
            </a:r>
          </a:p>
          <a:p>
            <a:pPr algn="ctr"/>
            <a:r>
              <a:rPr lang="en-US" dirty="0" smtClean="0"/>
              <a:t>Events</a:t>
            </a:r>
          </a:p>
          <a:p>
            <a:pPr algn="ctr"/>
            <a:r>
              <a:rPr lang="en-US" dirty="0" smtClean="0"/>
              <a:t>Activities</a:t>
            </a:r>
            <a:endParaRPr lang="en-US" dirty="0"/>
          </a:p>
        </p:txBody>
      </p:sp>
      <p:sp>
        <p:nvSpPr>
          <p:cNvPr id="26" name="Rounded Rectangle 25"/>
          <p:cNvSpPr/>
          <p:nvPr/>
        </p:nvSpPr>
        <p:spPr>
          <a:xfrm>
            <a:off x="5715000" y="3657600"/>
            <a:ext cx="2743200" cy="2209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Language Knowledge</a:t>
            </a:r>
          </a:p>
          <a:p>
            <a:pPr algn="ctr"/>
            <a:endParaRPr lang="en-US" dirty="0"/>
          </a:p>
          <a:p>
            <a:pPr algn="ctr"/>
            <a:r>
              <a:rPr lang="en-US" dirty="0" smtClean="0"/>
              <a:t>Sentences</a:t>
            </a:r>
          </a:p>
          <a:p>
            <a:pPr algn="ctr"/>
            <a:r>
              <a:rPr lang="en-US" dirty="0" smtClean="0"/>
              <a:t>Phrases</a:t>
            </a:r>
          </a:p>
          <a:p>
            <a:pPr algn="ctr"/>
            <a:r>
              <a:rPr lang="en-US" dirty="0" smtClean="0"/>
              <a:t>Words</a:t>
            </a:r>
          </a:p>
          <a:p>
            <a:pPr algn="ctr"/>
            <a:r>
              <a:rPr lang="en-US" dirty="0" smtClean="0"/>
              <a:t>Letters</a:t>
            </a:r>
          </a:p>
          <a:p>
            <a:pPr algn="ctr"/>
            <a:r>
              <a:rPr lang="en-US" dirty="0" smtClean="0"/>
              <a:t>Sounds</a:t>
            </a:r>
            <a:endParaRPr lang="en-US" dirty="0"/>
          </a:p>
        </p:txBody>
      </p:sp>
    </p:spTree>
    <p:extLst>
      <p:ext uri="{BB962C8B-B14F-4D97-AF65-F5344CB8AC3E}">
        <p14:creationId xmlns:p14="http://schemas.microsoft.com/office/powerpoint/2010/main" val="1620238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lstStyle/>
          <a:p>
            <a:pPr marL="0" indent="0">
              <a:buNone/>
            </a:pPr>
            <a:r>
              <a:rPr lang="en-US" dirty="0" smtClean="0">
                <a:latin typeface="Baskerville"/>
                <a:cs typeface="Baskerville"/>
              </a:rPr>
              <a:t>In this model of the reading process, the processing strategies work together in parallel, that is, at the same time, with access to the knowledge base to permit the reader to construct ideas and meaning from the printed text. When someone is reading, they need both the information flowing upward from the bottom to the top and the information flowing downward from the top to the bottom in order to understand the meaning successfully. </a:t>
            </a:r>
            <a:r>
              <a:rPr lang="en-US" sz="2000" dirty="0" smtClean="0">
                <a:solidFill>
                  <a:schemeClr val="bg1">
                    <a:lumMod val="50000"/>
                  </a:schemeClr>
                </a:solidFill>
                <a:latin typeface="Baskerville"/>
                <a:cs typeface="Baskerville"/>
              </a:rPr>
              <a:t>(Birch, 2007, p. 4)</a:t>
            </a:r>
            <a:endParaRPr lang="en-US" sz="2000" dirty="0">
              <a:solidFill>
                <a:schemeClr val="bg1">
                  <a:lumMod val="50000"/>
                </a:schemeClr>
              </a:solidFill>
              <a:latin typeface="Baskerville"/>
              <a:cs typeface="Baskerville"/>
            </a:endParaRPr>
          </a:p>
        </p:txBody>
      </p:sp>
    </p:spTree>
    <p:extLst>
      <p:ext uri="{BB962C8B-B14F-4D97-AF65-F5344CB8AC3E}">
        <p14:creationId xmlns:p14="http://schemas.microsoft.com/office/powerpoint/2010/main" val="30589776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1553</TotalTime>
  <Words>909</Words>
  <Application>Microsoft Macintosh PowerPoint</Application>
  <PresentationFormat>On-screen Show (4:3)</PresentationFormat>
  <Paragraphs>161</Paragraphs>
  <Slides>31</Slides>
  <Notes>14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Holding in the Bottom While Sustaining the Top:  A Balanced Approach for L2 Reading Instruction</vt:lpstr>
      <vt:lpstr>Holding in the Bottom While Sustaining the Top:  A Balanced Approach for L2 Reading Instruction</vt:lpstr>
      <vt:lpstr>INTERACTIVE READING INSTRUCTION</vt:lpstr>
      <vt:lpstr>Top-down reading instruction</vt:lpstr>
      <vt:lpstr>Bottom-up reading instruction</vt:lpstr>
      <vt:lpstr>Interactive reading instruction</vt:lpstr>
      <vt:lpstr>PowerPoint Presentation</vt:lpstr>
      <vt:lpstr>Birch (2007) Hypothetical Model of the Reading Process (p. 3)</vt:lpstr>
      <vt:lpstr>PowerPoint Presentation</vt:lpstr>
      <vt:lpstr>Birch (2007) Hypothetical Model of the Bottom of the Reading Processor (p. 6)</vt:lpstr>
      <vt:lpstr>PowerPoint Presentation</vt:lpstr>
      <vt:lpstr>PowerPoint Presentation</vt:lpstr>
      <vt:lpstr>PowerPoint Presentation</vt:lpstr>
      <vt:lpstr>I always win! (Waring, R., &amp; Jamall, M. [2006]. Boston, MA: Thomson ELT)</vt:lpstr>
      <vt:lpstr>I always win! (Waring, R., &amp; Jamall, M. [2006].  Boston, MA: Thomson ELT)</vt:lpstr>
      <vt:lpstr>win</vt:lpstr>
      <vt:lpstr>cup</vt:lpstr>
      <vt:lpstr>fast</vt:lpstr>
      <vt:lpstr>line</vt:lpstr>
      <vt:lpstr>race</vt:lpstr>
      <vt:lpstr>remember</vt:lpstr>
      <vt:lpstr>Rapid Word Recognition</vt:lpstr>
      <vt:lpstr>Comprehension Check</vt:lpstr>
      <vt:lpstr>PowerPoint Presentation</vt:lpstr>
      <vt:lpstr>Activation of Background Knowledge</vt:lpstr>
      <vt:lpstr>PowerPoint Presentation</vt:lpstr>
      <vt:lpstr>Activation of Background Knowledge</vt:lpstr>
      <vt:lpstr>Tour de France. (2013). (Reading Horizons, Reading Library, Book 1. North Salt Lake, UT: Reading Horizons)</vt:lpstr>
      <vt:lpstr>Tour de France. (2013). (Reading Horizons, Reading Library, Book 1. North Salt Lake, UT: Reading Horizons)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dc:title>
  <dc:creator>Alisha Thomas</dc:creator>
  <cp:lastModifiedBy>Neil J Anderson</cp:lastModifiedBy>
  <cp:revision>62</cp:revision>
  <cp:lastPrinted>2013-10-23T15:55:25Z</cp:lastPrinted>
  <dcterms:created xsi:type="dcterms:W3CDTF">2013-10-21T22:36:26Z</dcterms:created>
  <dcterms:modified xsi:type="dcterms:W3CDTF">2013-10-23T16:44:29Z</dcterms:modified>
</cp:coreProperties>
</file>